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66" r:id="rId2"/>
    <p:sldId id="267" r:id="rId3"/>
    <p:sldId id="268" r:id="rId4"/>
    <p:sldId id="269" r:id="rId5"/>
    <p:sldId id="271" r:id="rId6"/>
    <p:sldId id="272" r:id="rId7"/>
    <p:sldId id="273" r:id="rId8"/>
    <p:sldId id="274" r:id="rId9"/>
    <p:sldId id="280" r:id="rId10"/>
    <p:sldId id="314" r:id="rId11"/>
    <p:sldId id="275" r:id="rId12"/>
    <p:sldId id="276" r:id="rId13"/>
    <p:sldId id="277" r:id="rId14"/>
    <p:sldId id="278" r:id="rId15"/>
    <p:sldId id="279" r:id="rId16"/>
    <p:sldId id="315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3" r:id="rId30"/>
    <p:sldId id="311" r:id="rId31"/>
    <p:sldId id="312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316" r:id="rId48"/>
    <p:sldId id="297" r:id="rId49"/>
    <p:sldId id="258" r:id="rId5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50"/>
  </p:normalViewPr>
  <p:slideViewPr>
    <p:cSldViewPr snapToGrid="0" snapToObjects="1">
      <p:cViewPr>
        <p:scale>
          <a:sx n="110" d="100"/>
          <a:sy n="110" d="100"/>
        </p:scale>
        <p:origin x="2288" y="1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485B4-0A61-9B4A-AFF0-EA1C9DEFC257}" type="datetimeFigureOut">
              <a:rPr lang="en-US" smtClean="0"/>
              <a:t>4/19/16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D467E-C7E8-B44C-AA9D-913ADD1C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73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Presenting the options alone does not sufficiently inform the user that they need to respond, so make sure you ask the user a question so they know that they are expected to say something.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0138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Presenting the options alone does not sufficiently inform the user that they need to respond, so make sure you ask the user a question so they know that they are expected to say something.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316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Presenting the options alone does not sufficiently inform the user that they need to respond, so make sure you ask the user a question so they know that they are expected to say something.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950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endParaRPr lang="en-US" sz="1200" b="1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When presenting users with a list of options to choose from, make sure choices are clearly stated, do not present more than three choices, and avoid repetitive wording.</a:t>
            </a:r>
          </a:p>
          <a:p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21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endParaRPr lang="en-US" sz="1200" b="1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When presenting users with a list of options to choose from, make sure choices are clearly stated, do not present more than three choices, and avoid repetitive wording.</a:t>
            </a:r>
          </a:p>
          <a:p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267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When your Alexa capability does a lot of things (more than three), you should not try to fit every option into a single prompt. Instead, present the most important options first, along with help. If the user asks for help, you should list out all your capabilities. Remember to ask the user a question after presenting the options.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895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When your Alexa capability does a lot of things (more than three), you should not try to fit every option into a single prompt. Instead, present the most important options first, along with help. If the user asks for help, you should list out all your capabilities. Remember to ask the user a question after presenting the options.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464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You should make smart assumptions when possible in order to avoid unnecessary questions. Asking non-essential questions adds friction to the user experience and makes your experience seem less thoughtful. Examples: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your skill only does one thing, do not ask the user if they want to do that thing.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Make educated guesses when appropriate (without making it difficult to correct).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Tailor prompt examples based on the user (e.g., user profile).		</a:t>
            </a:r>
          </a:p>
          <a:p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24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You should make smart assumptions when possible in order to avoid unnecessary questions. Asking non-essential questions adds friction to the user experience and makes your experience seem less thoughtful. Examples: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your skill only does one thing, do not ask the user if they want to do that thing.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Make educated guesses when appropriate (without making it difficult to correct).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Tailor prompt examples based on the user (e.g., user profile).		</a:t>
            </a:r>
          </a:p>
          <a:p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625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2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04F13-C140-834E-97DF-E65C95B6B0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50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 back to Marco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68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04F13-C140-834E-97DF-E65C95B6B0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8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93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1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54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16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78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78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Presenting the options alone does not sufficiently inform the user that they need to respond, so make sure you ask the user a question so they know that they are expected to say something.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6379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Presenting the options alone does not sufficiently inform the user that they need to respond, so make sure you ask the user a question so they know that they are expected to say something.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562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5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6A917E-FE80-DF44-A428-51E120A474C1}" type="datetimeFigureOut">
              <a:rPr kumimoji="1" lang="zh-CN" altLang="en-US" smtClean="0"/>
              <a:t>16/4/19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7EDCFE-13C3-FE43-9DDD-D3DCE6DE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180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6A917E-FE80-DF44-A428-51E120A474C1}" type="datetimeFigureOut">
              <a:rPr kumimoji="1" lang="zh-CN" altLang="en-US" smtClean="0"/>
              <a:t>16/4/19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7EDCFE-13C3-FE43-9DDD-D3DCE6DE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6395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2625603"/>
            <a:ext cx="7772400" cy="124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11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6A917E-FE80-DF44-A428-51E120A474C1}" type="datetimeFigureOut">
              <a:rPr kumimoji="1" lang="zh-CN" altLang="en-US" smtClean="0"/>
              <a:t>16/4/19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7EDCFE-13C3-FE43-9DDD-D3DCE6DE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72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6A917E-FE80-DF44-A428-51E120A474C1}" type="datetimeFigureOut">
              <a:rPr kumimoji="1" lang="zh-CN" altLang="en-US" smtClean="0"/>
              <a:t>16/4/19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7EDCFE-13C3-FE43-9DDD-D3DCE6DE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14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6A917E-FE80-DF44-A428-51E120A474C1}" type="datetimeFigureOut">
              <a:rPr kumimoji="1" lang="zh-CN" altLang="en-US" smtClean="0"/>
              <a:t>16/4/19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7EDCFE-13C3-FE43-9DDD-D3DCE6DE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923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6A917E-FE80-DF44-A428-51E120A474C1}" type="datetimeFigureOut">
              <a:rPr kumimoji="1" lang="zh-CN" altLang="en-US" smtClean="0"/>
              <a:t>16/4/19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7EDCFE-13C3-FE43-9DDD-D3DCE6DE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1606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6A917E-FE80-DF44-A428-51E120A474C1}" type="datetimeFigureOut">
              <a:rPr kumimoji="1" lang="zh-CN" altLang="en-US" smtClean="0"/>
              <a:t>16/4/19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7EDCFE-13C3-FE43-9DDD-D3DCE6DE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3997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6A917E-FE80-DF44-A428-51E120A474C1}" type="datetimeFigureOut">
              <a:rPr kumimoji="1" lang="zh-CN" altLang="en-US" smtClean="0"/>
              <a:t>16/4/19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7EDCFE-13C3-FE43-9DDD-D3DCE6DE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008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6A917E-FE80-DF44-A428-51E120A474C1}" type="datetimeFigureOut">
              <a:rPr kumimoji="1" lang="zh-CN" altLang="en-US" smtClean="0"/>
              <a:t>16/4/19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7EDCFE-13C3-FE43-9DDD-D3DCE6DE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8738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6A917E-FE80-DF44-A428-51E120A474C1}" type="datetimeFigureOut">
              <a:rPr kumimoji="1" lang="zh-CN" altLang="en-US" smtClean="0"/>
              <a:t>16/4/19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7EDCFE-13C3-FE43-9DDD-D3DCE6DE16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5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QCon北京ppt-20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public/solutions/alexa/alexa-voice-service/rest-overview" TargetMode="External"/><Relationship Id="rId4" Type="http://schemas.openxmlformats.org/officeDocument/2006/relationships/hyperlink" Target="https://developer.amazon.com/public/solutions/alexa/alexa-voice-service/docs/reference-implementation-guid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mazon.com/public/solutions/alexa/alexa-voice-service/getting-started-with-the-alexa-voice-servic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microsoft.com/office/2007/relationships/hdphoto" Target="../media/hdphoto1.wdp"/><Relationship Id="rId7" Type="http://schemas.openxmlformats.org/officeDocument/2006/relationships/image" Target="../media/image58.emf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tiff"/><Relationship Id="rId20" Type="http://schemas.openxmlformats.org/officeDocument/2006/relationships/image" Target="../media/image88.png"/><Relationship Id="rId21" Type="http://schemas.openxmlformats.org/officeDocument/2006/relationships/image" Target="../media/image89.jpg"/><Relationship Id="rId22" Type="http://schemas.openxmlformats.org/officeDocument/2006/relationships/image" Target="../media/image90.tiff"/><Relationship Id="rId23" Type="http://schemas.openxmlformats.org/officeDocument/2006/relationships/image" Target="../media/image91.JP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tiff"/><Relationship Id="rId19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jpeg"/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Relationship Id="rId6" Type="http://schemas.openxmlformats.org/officeDocument/2006/relationships/image" Target="../media/image74.tiff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4" Type="http://schemas.openxmlformats.org/officeDocument/2006/relationships/image" Target="../media/image96.jpeg"/><Relationship Id="rId5" Type="http://schemas.openxmlformats.org/officeDocument/2006/relationships/image" Target="../media/image97.png"/><Relationship Id="rId6" Type="http://schemas.microsoft.com/office/2007/relationships/hdphoto" Target="../media/hdphoto2.wdp"/><Relationship Id="rId7" Type="http://schemas.openxmlformats.org/officeDocument/2006/relationships/image" Target="../media/image98.jpeg"/><Relationship Id="rId8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93.png"/><Relationship Id="rId13" Type="http://schemas.openxmlformats.org/officeDocument/2006/relationships/image" Target="../media/image109.png"/><Relationship Id="rId14" Type="http://schemas.openxmlformats.org/officeDocument/2006/relationships/image" Target="../media/image53.png"/><Relationship Id="rId15" Type="http://schemas.openxmlformats.org/officeDocument/2006/relationships/image" Target="../media/image6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Con北京ppt-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2285" y="3296119"/>
            <a:ext cx="4695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/>
              <a:t>倾听客户心</a:t>
            </a:r>
            <a:r>
              <a:rPr lang="zh-CN" altLang="en-US" sz="5400" b="1" dirty="0" smtClean="0"/>
              <a:t>声</a:t>
            </a:r>
            <a:endParaRPr lang="zh-CN" altLang="en-US" sz="5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556558" y="5009251"/>
            <a:ext cx="567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b="1"/>
              <a:t>利用语音科技提供个性化服务与强化用户体验</a:t>
            </a:r>
            <a:r>
              <a:rPr lang="en-US" altLang="zh-CN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zh-TW" altLang="en-US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吴宗承</a:t>
            </a:r>
            <a:endParaRPr lang="en-US" altLang="zh-C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812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700" dirty="0">
                <a:latin typeface="Segoe UI Light" panose="020B0502040204020203" pitchFamily="34" charset="0"/>
              </a:rPr>
              <a:t>AVS </a:t>
            </a:r>
            <a:r>
              <a:rPr lang="zh-TW" altLang="en-US" sz="2700" dirty="0">
                <a:latin typeface="Segoe UI Light" panose="020B0502040204020203" pitchFamily="34" charset="0"/>
              </a:rPr>
              <a:t>整合流程</a:t>
            </a:r>
            <a:endParaRPr lang="en-US" sz="2700" dirty="0">
              <a:latin typeface="Segoe UI Light" panose="020B0502040204020203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38" y="1417638"/>
            <a:ext cx="7111723" cy="4292578"/>
          </a:xfrm>
        </p:spPr>
      </p:pic>
    </p:spTree>
    <p:extLst>
      <p:ext uri="{BB962C8B-B14F-4D97-AF65-F5344CB8AC3E}">
        <p14:creationId xmlns:p14="http://schemas.microsoft.com/office/powerpoint/2010/main" val="15709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客户与</a:t>
            </a:r>
            <a:r>
              <a:rPr lang="en-US" altLang="zh-TW" dirty="0" smtClean="0"/>
              <a:t>Alexa </a:t>
            </a:r>
            <a:r>
              <a:rPr lang="zh-TW" altLang="en-US" dirty="0" smtClean="0"/>
              <a:t>应用</a:t>
            </a:r>
            <a:r>
              <a:rPr lang="zh-TW" altLang="en-US" dirty="0" smtClean="0"/>
              <a:t>的</a:t>
            </a:r>
            <a:r>
              <a:rPr lang="zh-TW" altLang="en-US" dirty="0" smtClean="0"/>
              <a:t>互动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67171" y="3066403"/>
            <a:ext cx="355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TW" altLang="en-US" dirty="0"/>
              <a:t>只要讲出</a:t>
            </a:r>
            <a:r>
              <a:rPr lang="en-US" altLang="zh-TW" dirty="0"/>
              <a:t>”Alexa” </a:t>
            </a:r>
            <a:r>
              <a:rPr lang="zh-TW" altLang="en-US" dirty="0"/>
              <a:t>就能唤醒硬件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93" y="2648335"/>
            <a:ext cx="6223000" cy="157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2" y="274993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16281" y="2327276"/>
            <a:ext cx="7825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b="1" i="1" dirty="0"/>
              <a:t>"</a:t>
            </a:r>
            <a:r>
              <a:rPr lang="en-US" sz="3200" b="1" i="1" dirty="0">
                <a:solidFill>
                  <a:srgbClr val="FF0000"/>
                </a:solidFill>
              </a:rPr>
              <a:t>Alexa</a:t>
            </a:r>
            <a:r>
              <a:rPr lang="en-US" sz="3200" b="1" i="1" dirty="0"/>
              <a:t>, ask </a:t>
            </a:r>
            <a:r>
              <a:rPr lang="en-US" sz="3200" b="1" i="1" dirty="0"/>
              <a:t>Sun Tzu for today’s lesson"</a:t>
            </a:r>
            <a:endParaRPr lang="en-US" sz="3200" b="1" i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3409889"/>
            <a:ext cx="1104900" cy="1117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89578" y="3645523"/>
            <a:ext cx="355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TW" altLang="en-US" dirty="0"/>
              <a:t>只要讲出</a:t>
            </a:r>
            <a:r>
              <a:rPr lang="en-US" altLang="zh-TW" dirty="0"/>
              <a:t>”Alexa” </a:t>
            </a:r>
            <a:r>
              <a:rPr lang="zh-TW" altLang="en-US" dirty="0"/>
              <a:t>就能唤醒硬件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6789" y="972186"/>
            <a:ext cx="8205304" cy="857250"/>
          </a:xfrm>
        </p:spPr>
        <p:txBody>
          <a:bodyPr/>
          <a:lstStyle/>
          <a:p>
            <a:r>
              <a:rPr lang="zh-TW" altLang="en-US" dirty="0" smtClean="0"/>
              <a:t>客户与</a:t>
            </a:r>
            <a:r>
              <a:rPr lang="en-US" altLang="zh-TW" dirty="0" smtClean="0"/>
              <a:t>Alexa </a:t>
            </a:r>
            <a:r>
              <a:rPr lang="zh-TW" altLang="en-US" dirty="0" smtClean="0"/>
              <a:t>应用</a:t>
            </a:r>
            <a:r>
              <a:rPr lang="zh-TW" altLang="en-US" dirty="0" smtClean="0"/>
              <a:t>的</a:t>
            </a:r>
            <a:r>
              <a:rPr lang="zh-TW" altLang="en-US" dirty="0" smtClean="0"/>
              <a:t>互动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16280" y="2327276"/>
            <a:ext cx="798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b="1" i="1" dirty="0"/>
              <a:t>"Alexa, </a:t>
            </a:r>
            <a:r>
              <a:rPr lang="en-US" sz="3200" b="1" i="1" dirty="0">
                <a:solidFill>
                  <a:srgbClr val="FF0000"/>
                </a:solidFill>
              </a:rPr>
              <a:t>ask</a:t>
            </a:r>
            <a:r>
              <a:rPr lang="en-US" sz="3200" b="1" i="1" dirty="0"/>
              <a:t> Sun Tzu </a:t>
            </a:r>
            <a:r>
              <a:rPr lang="en-US" sz="3200" b="1" i="1" dirty="0">
                <a:solidFill>
                  <a:srgbClr val="FF0000"/>
                </a:solidFill>
              </a:rPr>
              <a:t>for</a:t>
            </a:r>
            <a:r>
              <a:rPr lang="en-US" sz="3200" b="1" i="1" dirty="0"/>
              <a:t> today’s </a:t>
            </a:r>
            <a:r>
              <a:rPr lang="en-US" sz="3200" b="1" i="1" dirty="0"/>
              <a:t>lesson"</a:t>
            </a:r>
            <a:endParaRPr lang="en-US" sz="32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189578" y="3645523"/>
            <a:ext cx="422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/>
              <a:t>“Ask</a:t>
            </a:r>
            <a:r>
              <a:rPr lang="is-IS" dirty="0"/>
              <a:t>…for</a:t>
            </a:r>
            <a:r>
              <a:rPr lang="en-US" dirty="0"/>
              <a:t>” </a:t>
            </a:r>
            <a:r>
              <a:rPr lang="zh-TW" altLang="en-US" dirty="0"/>
              <a:t>是一</a:t>
            </a:r>
            <a:r>
              <a:rPr lang="zh-TW" altLang="en-US" dirty="0"/>
              <a:t>个默认支持</a:t>
            </a:r>
            <a:r>
              <a:rPr lang="zh-TW" altLang="en-US" dirty="0"/>
              <a:t>的服务词组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98" y="3412367"/>
            <a:ext cx="1104900" cy="11176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6789" y="972186"/>
            <a:ext cx="8205304" cy="857250"/>
          </a:xfrm>
        </p:spPr>
        <p:txBody>
          <a:bodyPr/>
          <a:lstStyle/>
          <a:p>
            <a:r>
              <a:rPr lang="zh-TW" altLang="en-US" dirty="0" smtClean="0"/>
              <a:t>客户与</a:t>
            </a:r>
            <a:r>
              <a:rPr lang="en-US" altLang="zh-TW" dirty="0" smtClean="0"/>
              <a:t>Alexa </a:t>
            </a:r>
            <a:r>
              <a:rPr lang="zh-TW" altLang="en-US" dirty="0" smtClean="0"/>
              <a:t>应用</a:t>
            </a:r>
            <a:r>
              <a:rPr lang="zh-TW" altLang="en-US" dirty="0" smtClean="0"/>
              <a:t>的</a:t>
            </a:r>
            <a:r>
              <a:rPr lang="zh-TW" altLang="en-US" dirty="0" smtClean="0"/>
              <a:t>互动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16280" y="2327276"/>
            <a:ext cx="801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b="1" i="1" dirty="0" smtClean="0">
                <a:solidFill>
                  <a:srgbClr val="414042"/>
                </a:solidFill>
              </a:rPr>
              <a:t>"Alexa</a:t>
            </a:r>
            <a:r>
              <a:rPr lang="en-US" sz="3200" b="1" i="1" dirty="0">
                <a:solidFill>
                  <a:srgbClr val="414042"/>
                </a:solidFill>
              </a:rPr>
              <a:t>, ask </a:t>
            </a:r>
            <a:r>
              <a:rPr lang="en-US" sz="3200" b="1" i="1" dirty="0">
                <a:solidFill>
                  <a:srgbClr val="FF0000"/>
                </a:solidFill>
              </a:rPr>
              <a:t>Sun Tzu </a:t>
            </a:r>
            <a:r>
              <a:rPr lang="en-US" sz="3200" b="1" i="1" dirty="0">
                <a:solidFill>
                  <a:srgbClr val="414042"/>
                </a:solidFill>
              </a:rPr>
              <a:t>for today’s </a:t>
            </a:r>
            <a:r>
              <a:rPr lang="en-US" sz="3200" b="1" i="1" dirty="0">
                <a:solidFill>
                  <a:srgbClr val="414042"/>
                </a:solidFill>
              </a:rPr>
              <a:t>lesson"</a:t>
            </a:r>
            <a:endParaRPr lang="en-US" sz="3200" b="1" i="1" dirty="0">
              <a:solidFill>
                <a:srgbClr val="41404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89578" y="3645523"/>
            <a:ext cx="422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TW" dirty="0"/>
              <a:t>”Sun Tzu” </a:t>
            </a:r>
            <a:r>
              <a:rPr lang="zh-TW" altLang="en-US" dirty="0"/>
              <a:t>是客户定义</a:t>
            </a:r>
            <a:r>
              <a:rPr lang="zh-TW" altLang="en-US" dirty="0" smtClean="0"/>
              <a:t>调用应用的</a:t>
            </a:r>
            <a:r>
              <a:rPr lang="zh-TW" altLang="en-US" dirty="0"/>
              <a:t>词组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98" y="3462405"/>
            <a:ext cx="1104900" cy="11049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6789" y="972186"/>
            <a:ext cx="8205304" cy="857250"/>
          </a:xfrm>
        </p:spPr>
        <p:txBody>
          <a:bodyPr/>
          <a:lstStyle/>
          <a:p>
            <a:r>
              <a:rPr lang="zh-TW" altLang="en-US" dirty="0" smtClean="0"/>
              <a:t>客户与</a:t>
            </a:r>
            <a:r>
              <a:rPr lang="en-US" altLang="zh-TW" dirty="0" smtClean="0"/>
              <a:t>Alexa </a:t>
            </a:r>
            <a:r>
              <a:rPr lang="zh-TW" altLang="en-US" dirty="0" smtClean="0"/>
              <a:t>应用</a:t>
            </a:r>
            <a:r>
              <a:rPr lang="zh-TW" altLang="en-US" dirty="0" smtClean="0"/>
              <a:t>的</a:t>
            </a:r>
            <a:r>
              <a:rPr lang="zh-TW" altLang="en-US" dirty="0" smtClean="0"/>
              <a:t>互动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1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16280" y="2327276"/>
            <a:ext cx="813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b="1" i="1" dirty="0" smtClean="0">
                <a:solidFill>
                  <a:srgbClr val="414042"/>
                </a:solidFill>
              </a:rPr>
              <a:t>"Alexa</a:t>
            </a:r>
            <a:r>
              <a:rPr lang="en-US" sz="3200" b="1" i="1" dirty="0">
                <a:solidFill>
                  <a:srgbClr val="414042"/>
                </a:solidFill>
              </a:rPr>
              <a:t>, ask Sun Tzu for </a:t>
            </a:r>
            <a:r>
              <a:rPr lang="en-US" sz="3200" b="1" i="1" dirty="0">
                <a:solidFill>
                  <a:srgbClr val="FF0000"/>
                </a:solidFill>
              </a:rPr>
              <a:t>today’s </a:t>
            </a:r>
            <a:r>
              <a:rPr lang="en-US" sz="3200" b="1" i="1" dirty="0">
                <a:solidFill>
                  <a:srgbClr val="FF0000"/>
                </a:solidFill>
              </a:rPr>
              <a:t>lesson</a:t>
            </a:r>
            <a:r>
              <a:rPr lang="en-US" sz="3200" b="1" i="1" dirty="0">
                <a:solidFill>
                  <a:srgbClr val="414042"/>
                </a:solidFill>
              </a:rPr>
              <a:t>"</a:t>
            </a:r>
            <a:endParaRPr lang="en-US" sz="3200" b="1" i="1" dirty="0">
              <a:solidFill>
                <a:srgbClr val="41404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89578" y="3645523"/>
            <a:ext cx="422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TW" dirty="0"/>
              <a:t>”today’s lesson” </a:t>
            </a:r>
            <a:r>
              <a:rPr lang="zh-TW" altLang="en-US" dirty="0"/>
              <a:t>是</a:t>
            </a:r>
            <a:r>
              <a:rPr lang="zh-TW" altLang="en-US" dirty="0" smtClean="0"/>
              <a:t>对应用的</a:t>
            </a:r>
            <a:r>
              <a:rPr lang="zh-TW" altLang="en-US" dirty="0"/>
              <a:t>命令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98" y="3462344"/>
            <a:ext cx="1104900" cy="11049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6789" y="972186"/>
            <a:ext cx="8205304" cy="857250"/>
          </a:xfrm>
        </p:spPr>
        <p:txBody>
          <a:bodyPr/>
          <a:lstStyle/>
          <a:p>
            <a:r>
              <a:rPr lang="zh-TW" altLang="en-US" dirty="0" smtClean="0"/>
              <a:t>客户与</a:t>
            </a:r>
            <a:r>
              <a:rPr lang="en-US" altLang="zh-TW" dirty="0" smtClean="0"/>
              <a:t>Alexa </a:t>
            </a:r>
            <a:r>
              <a:rPr lang="zh-TW" altLang="en-US" dirty="0" smtClean="0"/>
              <a:t>应用</a:t>
            </a:r>
            <a:r>
              <a:rPr lang="zh-TW" altLang="en-US" dirty="0" smtClean="0"/>
              <a:t>的</a:t>
            </a:r>
            <a:r>
              <a:rPr lang="zh-TW" altLang="en-US" dirty="0" smtClean="0"/>
              <a:t>互动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6"/>
          <p:cNvSpPr txBox="1"/>
          <p:nvPr/>
        </p:nvSpPr>
        <p:spPr>
          <a:xfrm>
            <a:off x="620181" y="1841384"/>
            <a:ext cx="7988541" cy="875972"/>
          </a:xfrm>
          <a:prstGeom prst="rect">
            <a:avLst/>
          </a:prstGeom>
          <a:noFill/>
          <a:ln>
            <a:noFill/>
          </a:ln>
        </p:spPr>
        <p:txBody>
          <a:bodyPr lIns="45725" tIns="45725" rIns="45725" bIns="45725" anchor="b" anchorCtr="0">
            <a:noAutofit/>
          </a:bodyPr>
          <a:lstStyle/>
          <a:p>
            <a:pPr lvl="0" algn="ctr"/>
            <a:r>
              <a:rPr lang="en-US" altLang="zh-TW" sz="4000" dirty="0" smtClean="0"/>
              <a:t>Demo: </a:t>
            </a:r>
            <a:r>
              <a:rPr lang="zh-TW" altLang="en-US" sz="4000" dirty="0" smtClean="0"/>
              <a:t>如何制作一个</a:t>
            </a:r>
            <a:r>
              <a:rPr lang="en-US" altLang="zh-TW" sz="4000" dirty="0" smtClean="0"/>
              <a:t>Alexa </a:t>
            </a:r>
            <a:r>
              <a:rPr lang="zh-TW" altLang="en-US" sz="4000" dirty="0" smtClean="0"/>
              <a:t>应用</a:t>
            </a:r>
            <a:endParaRPr lang="en-US" sz="4000" dirty="0">
              <a:solidFill>
                <a:srgbClr val="13417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" name="Shape 168"/>
          <p:cNvSpPr/>
          <p:nvPr/>
        </p:nvSpPr>
        <p:spPr>
          <a:xfrm>
            <a:off x="4127101" y="3788200"/>
            <a:ext cx="969300" cy="18900"/>
          </a:xfrm>
          <a:prstGeom prst="rect">
            <a:avLst/>
          </a:prstGeom>
          <a:solidFill>
            <a:srgbClr val="13417F"/>
          </a:solidFill>
          <a:ln>
            <a:noFill/>
          </a:ln>
        </p:spPr>
        <p:txBody>
          <a:bodyPr lIns="45725" tIns="45725" rIns="45725" bIns="457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700"/>
          </a:p>
        </p:txBody>
      </p:sp>
    </p:spTree>
    <p:extLst>
      <p:ext uri="{BB962C8B-B14F-4D97-AF65-F5344CB8AC3E}">
        <p14:creationId xmlns:p14="http://schemas.microsoft.com/office/powerpoint/2010/main" val="101030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6"/>
          <p:cNvSpPr txBox="1"/>
          <p:nvPr/>
        </p:nvSpPr>
        <p:spPr>
          <a:xfrm>
            <a:off x="620181" y="1841384"/>
            <a:ext cx="7988541" cy="875972"/>
          </a:xfrm>
          <a:prstGeom prst="rect">
            <a:avLst/>
          </a:prstGeom>
          <a:noFill/>
          <a:ln>
            <a:noFill/>
          </a:ln>
        </p:spPr>
        <p:txBody>
          <a:bodyPr lIns="45725" tIns="45725" rIns="45725" bIns="45725" anchor="b" anchorCtr="0">
            <a:noAutofit/>
          </a:bodyPr>
          <a:lstStyle/>
          <a:p>
            <a:pPr lvl="0" algn="ctr"/>
            <a:r>
              <a:rPr lang="en-US" sz="4000" dirty="0"/>
              <a:t>Voice User Interface</a:t>
            </a:r>
            <a:r>
              <a:rPr lang="zh-TW" altLang="en-US" sz="4000" dirty="0" smtClean="0"/>
              <a:t>设计的最佳实践</a:t>
            </a:r>
            <a:endParaRPr lang="en-US" sz="4000" dirty="0">
              <a:solidFill>
                <a:srgbClr val="13417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" name="Shape 168"/>
          <p:cNvSpPr/>
          <p:nvPr/>
        </p:nvSpPr>
        <p:spPr>
          <a:xfrm>
            <a:off x="4127101" y="3788200"/>
            <a:ext cx="969300" cy="18900"/>
          </a:xfrm>
          <a:prstGeom prst="rect">
            <a:avLst/>
          </a:prstGeom>
          <a:solidFill>
            <a:srgbClr val="13417F"/>
          </a:solidFill>
          <a:ln>
            <a:noFill/>
          </a:ln>
        </p:spPr>
        <p:txBody>
          <a:bodyPr lIns="45725" tIns="45725" rIns="45725" bIns="457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700"/>
          </a:p>
        </p:txBody>
      </p:sp>
    </p:spTree>
    <p:extLst>
      <p:ext uri="{BB962C8B-B14F-4D97-AF65-F5344CB8AC3E}">
        <p14:creationId xmlns:p14="http://schemas.microsoft.com/office/powerpoint/2010/main" val="6359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1" latinLnBrk="0" hangingPunct="1"/>
            <a:r>
              <a:rPr lang="en-US" altLang="zh-TW" sz="4000" dirty="0" smtClean="0"/>
              <a:t>1. </a:t>
            </a:r>
            <a:r>
              <a:rPr lang="zh-TW" altLang="en-US" sz="4000" dirty="0" smtClean="0"/>
              <a:t>让使用者清楚的知道</a:t>
            </a:r>
            <a:r>
              <a:rPr lang="zh-TW" altLang="en-US" sz="4000" dirty="0" smtClean="0"/>
              <a:t>该</a:t>
            </a:r>
            <a:r>
              <a:rPr lang="zh-TW" altLang="en-US" sz="4000" dirty="0" smtClean="0"/>
              <a:t>回应什么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144" y="1927925"/>
            <a:ext cx="5340872" cy="3553926"/>
          </a:xfrm>
        </p:spPr>
        <p:txBody>
          <a:bodyPr numCol="1"/>
          <a:lstStyle/>
          <a:p>
            <a:pPr marL="0" indent="0">
              <a:buNone/>
            </a:pPr>
            <a:r>
              <a:rPr lang="en-US" b="1" dirty="0" smtClean="0"/>
              <a:t>Trivia </a:t>
            </a:r>
            <a:r>
              <a:rPr lang="en-US" b="1" dirty="0" smtClean="0"/>
              <a:t>challenge: </a:t>
            </a:r>
            <a:r>
              <a:rPr lang="en-US" dirty="0" smtClean="0"/>
              <a:t>Trivia </a:t>
            </a:r>
            <a:r>
              <a:rPr lang="en-US" dirty="0"/>
              <a:t>Challenge. You can choose from the following categories: 80’s </a:t>
            </a:r>
            <a:r>
              <a:rPr lang="en-US" dirty="0" smtClean="0"/>
              <a:t>Pop </a:t>
            </a:r>
            <a:r>
              <a:rPr lang="en-US" dirty="0"/>
              <a:t>Songs, Potent Potables, or European History</a:t>
            </a:r>
            <a:r>
              <a:rPr lang="en-US" dirty="0" smtClean="0"/>
              <a:t>.</a:t>
            </a:r>
            <a:endParaRPr lang="en-US" b="1" dirty="0"/>
          </a:p>
          <a:p>
            <a:endParaRPr lang="en-US" dirty="0"/>
          </a:p>
        </p:txBody>
      </p:sp>
      <p:pic>
        <p:nvPicPr>
          <p:cNvPr id="6" name="Picture 5" descr="RSVP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695" y="1844906"/>
            <a:ext cx="3563305" cy="35600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5729" y="132168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不好的例子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97460" y="2182388"/>
            <a:ext cx="5646540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474746"/>
                </a:solidFill>
                <a:latin typeface="Arial"/>
              </a:rPr>
              <a:t>Trivia </a:t>
            </a:r>
            <a:r>
              <a:rPr lang="en-US" sz="2800" b="1" dirty="0">
                <a:solidFill>
                  <a:srgbClr val="474746"/>
                </a:solidFill>
                <a:latin typeface="Arial"/>
              </a:rPr>
              <a:t>c</a:t>
            </a:r>
            <a:r>
              <a:rPr lang="en-US" sz="2800" b="1" dirty="0">
                <a:solidFill>
                  <a:srgbClr val="474746"/>
                </a:solidFill>
                <a:latin typeface="Arial"/>
              </a:rPr>
              <a:t>hallenge: </a:t>
            </a:r>
            <a:r>
              <a:rPr lang="en-US" sz="2800" dirty="0">
                <a:solidFill>
                  <a:srgbClr val="474746"/>
                </a:solidFill>
                <a:latin typeface="Arial"/>
              </a:rPr>
              <a:t>Trivia </a:t>
            </a:r>
            <a:r>
              <a:rPr lang="en-US" sz="2800" dirty="0">
                <a:solidFill>
                  <a:srgbClr val="474746"/>
                </a:solidFill>
                <a:latin typeface="Arial"/>
              </a:rPr>
              <a:t>Challenge. </a:t>
            </a:r>
            <a:r>
              <a:rPr lang="en-US" sz="2800" dirty="0">
                <a:solidFill>
                  <a:srgbClr val="0070C0"/>
                </a:solidFill>
                <a:latin typeface="Arial"/>
              </a:rPr>
              <a:t>Here are your categories: </a:t>
            </a:r>
            <a:r>
              <a:rPr lang="en-US" sz="2800" dirty="0">
                <a:solidFill>
                  <a:srgbClr val="474746"/>
                </a:solidFill>
                <a:latin typeface="Arial"/>
              </a:rPr>
              <a:t>80’s Pop Songs, Potent Potables, or European History.  </a:t>
            </a:r>
            <a:r>
              <a:rPr lang="en-US" sz="2800" dirty="0">
                <a:solidFill>
                  <a:srgbClr val="0070C0"/>
                </a:solidFill>
                <a:latin typeface="Arial"/>
              </a:rPr>
              <a:t>Which </a:t>
            </a:r>
            <a:r>
              <a:rPr lang="en-US" sz="2800" dirty="0">
                <a:solidFill>
                  <a:srgbClr val="0070C0"/>
                </a:solidFill>
                <a:latin typeface="Arial"/>
              </a:rPr>
              <a:t>one do you want</a:t>
            </a:r>
            <a:r>
              <a:rPr lang="en-US" sz="2800" dirty="0" smtClean="0">
                <a:solidFill>
                  <a:srgbClr val="0070C0"/>
                </a:solidFill>
                <a:latin typeface="Arial"/>
              </a:rPr>
              <a:t>?</a:t>
            </a:r>
            <a:endParaRPr lang="en-US" sz="2000" dirty="0">
              <a:solidFill>
                <a:srgbClr val="474746"/>
              </a:solidFill>
              <a:latin typeface="Arial"/>
            </a:endParaRPr>
          </a:p>
        </p:txBody>
      </p:sp>
      <p:pic>
        <p:nvPicPr>
          <p:cNvPr id="7" name="Picture 6" descr="RSVP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42" y="1755120"/>
            <a:ext cx="3563305" cy="3560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5729" y="132168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0070C0"/>
                </a:solidFill>
              </a:rPr>
              <a:t>较好的例子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rtl="0" eaLnBrk="1" latinLnBrk="0" hangingPunct="1"/>
            <a:r>
              <a:rPr lang="en-US" altLang="zh-TW" sz="4000" dirty="0" smtClean="0"/>
              <a:t>1. </a:t>
            </a:r>
            <a:r>
              <a:rPr lang="zh-TW" altLang="en-US" sz="4000" dirty="0" smtClean="0"/>
              <a:t>让使用者清楚的知道</a:t>
            </a:r>
            <a:r>
              <a:rPr lang="zh-TW" altLang="en-US" sz="4000" dirty="0" smtClean="0"/>
              <a:t>该</a:t>
            </a:r>
            <a:r>
              <a:rPr lang="zh-TW" altLang="en-US" sz="4000" dirty="0" smtClean="0"/>
              <a:t>回应什么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281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Hotel </a:t>
            </a:r>
            <a:r>
              <a:rPr lang="zh-TW" altLang="en-US" dirty="0" smtClean="0"/>
              <a:t>绩效评估的环节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5" y="1866901"/>
            <a:ext cx="6917617" cy="3552825"/>
          </a:xfrm>
        </p:spPr>
      </p:pic>
      <p:sp>
        <p:nvSpPr>
          <p:cNvPr id="12" name="TextBox 11"/>
          <p:cNvSpPr txBox="1"/>
          <p:nvPr/>
        </p:nvSpPr>
        <p:spPr>
          <a:xfrm>
            <a:off x="3941064" y="2201418"/>
            <a:ext cx="1170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Check-in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9468" y="4539234"/>
            <a:ext cx="12739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浏览网站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59992" y="3658743"/>
            <a:ext cx="1170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预订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54936" y="2778252"/>
            <a:ext cx="1170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入住前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75960" y="2579894"/>
            <a:ext cx="1170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住宿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35496" y="3625905"/>
            <a:ext cx="1170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退房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31789" y="4522815"/>
            <a:ext cx="1170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宿后体验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35480" y="4791062"/>
            <a:ext cx="26715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客户的出差旅游行程</a:t>
            </a:r>
            <a:endParaRPr lang="en-US" dirty="0"/>
          </a:p>
        </p:txBody>
      </p:sp>
      <p:sp>
        <p:nvSpPr>
          <p:cNvPr id="5" name="Donut 4"/>
          <p:cNvSpPr/>
          <p:nvPr/>
        </p:nvSpPr>
        <p:spPr>
          <a:xfrm>
            <a:off x="5108270" y="2345220"/>
            <a:ext cx="1580862" cy="1431792"/>
          </a:xfrm>
          <a:prstGeom prst="donut">
            <a:avLst>
              <a:gd name="adj" fmla="val 5232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3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2. </a:t>
            </a:r>
            <a:r>
              <a:rPr lang="zh-TW" altLang="en-US" sz="3600" dirty="0"/>
              <a:t>别预期用户知道下一步会发生什么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144" y="1927925"/>
            <a:ext cx="5340872" cy="3553926"/>
          </a:xfrm>
        </p:spPr>
        <p:txBody>
          <a:bodyPr numCol="1"/>
          <a:lstStyle/>
          <a:p>
            <a:pPr marL="0" indent="0">
              <a:buNone/>
            </a:pPr>
            <a:r>
              <a:rPr lang="en-US" b="1" dirty="0" smtClean="0"/>
              <a:t>Car Fu</a:t>
            </a:r>
            <a:r>
              <a:rPr lang="en-US" b="1" dirty="0" smtClean="0"/>
              <a:t>: </a:t>
            </a:r>
            <a:r>
              <a:rPr lang="en-US" dirty="0" smtClean="0"/>
              <a:t>Car Fu.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5729" y="132168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不好的例子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58577542_thumbnai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737" y="1844906"/>
            <a:ext cx="3659263" cy="24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3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58577542_thumbnail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1" y="2182388"/>
            <a:ext cx="3659263" cy="2437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7460" y="2182388"/>
            <a:ext cx="5646540" cy="34317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Car Fu: </a:t>
            </a:r>
            <a:r>
              <a:rPr lang="en-US" sz="2800" dirty="0"/>
              <a:t>Car Fu. You can ask to get a ride or request a fare estimate. Which will it be?</a:t>
            </a:r>
          </a:p>
          <a:p>
            <a:endParaRPr lang="en-US" sz="1050" dirty="0"/>
          </a:p>
          <a:p>
            <a:r>
              <a:rPr lang="en-US" sz="2800" b="1" dirty="0"/>
              <a:t>User</a:t>
            </a:r>
            <a:r>
              <a:rPr lang="en-US" sz="2800" dirty="0"/>
              <a:t>: Get a ride.</a:t>
            </a:r>
          </a:p>
          <a:p>
            <a:endParaRPr lang="en-US" sz="1050" dirty="0"/>
          </a:p>
          <a:p>
            <a:r>
              <a:rPr lang="en-US" sz="2800" b="1" dirty="0"/>
              <a:t>Car Fu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70C0"/>
                </a:solidFill>
              </a:rPr>
              <a:t>Sending your request. A mobile alert on your cell phone will let you know when your car arrives.</a:t>
            </a:r>
            <a:r>
              <a:rPr lang="en-US" sz="2800" dirty="0"/>
              <a:t>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325729" y="132168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0070C0"/>
                </a:solidFill>
              </a:rPr>
              <a:t>较好的例子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rtl="0" eaLnBrk="1" latinLnBrk="0" hangingPunct="1"/>
            <a:r>
              <a:rPr lang="en-US" altLang="zh-TW" sz="3600" dirty="0"/>
              <a:t>2</a:t>
            </a:r>
            <a:r>
              <a:rPr lang="en-US" altLang="zh-TW" sz="3600" dirty="0" smtClean="0"/>
              <a:t>. </a:t>
            </a:r>
            <a:r>
              <a:rPr lang="zh-TW" altLang="en-US" sz="3600" dirty="0" smtClean="0"/>
              <a:t>别预期用户知道下一步会发生什么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7962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1" latinLnBrk="0" hangingPunct="1"/>
            <a:r>
              <a:rPr lang="en-US" altLang="zh-TW" sz="4000" dirty="0"/>
              <a:t>3</a:t>
            </a:r>
            <a:r>
              <a:rPr lang="en-US" altLang="zh-TW" sz="4000" smtClean="0"/>
              <a:t>. </a:t>
            </a:r>
            <a:r>
              <a:rPr lang="zh-TW" altLang="en-US" sz="4000" dirty="0" smtClean="0"/>
              <a:t>给予使用者明确清晰的选项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144" y="1927925"/>
            <a:ext cx="5340872" cy="3553926"/>
          </a:xfrm>
        </p:spPr>
        <p:txBody>
          <a:bodyPr numCol="1"/>
          <a:lstStyle/>
          <a:p>
            <a:r>
              <a:rPr lang="en-US" b="1" dirty="0"/>
              <a:t>Food Taxi</a:t>
            </a:r>
            <a:r>
              <a:rPr lang="en-US" dirty="0"/>
              <a:t>: Would you like </a:t>
            </a:r>
            <a:r>
              <a:rPr lang="en-US" dirty="0" err="1"/>
              <a:t>french</a:t>
            </a:r>
            <a:r>
              <a:rPr lang="en-US" dirty="0"/>
              <a:t> fries or a salad?</a:t>
            </a:r>
          </a:p>
          <a:p>
            <a:endParaRPr lang="en-US" dirty="0"/>
          </a:p>
          <a:p>
            <a:r>
              <a:rPr lang="en-US" b="1" dirty="0"/>
              <a:t>User</a:t>
            </a:r>
            <a:r>
              <a:rPr lang="en-US" dirty="0"/>
              <a:t>: Yes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5729" y="132168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不好的例子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47813858_thumbnai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819" y="2072494"/>
            <a:ext cx="3948181" cy="30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47813858_thumbnail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18966"/>
            <a:ext cx="3948181" cy="3071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8356" y="2058262"/>
            <a:ext cx="5335644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Food Taxi: </a:t>
            </a:r>
            <a:r>
              <a:rPr lang="en-US" sz="2800" dirty="0"/>
              <a:t>Which side would you like: French fries or a salad?</a:t>
            </a:r>
          </a:p>
          <a:p>
            <a:endParaRPr lang="en-US" sz="2800" dirty="0"/>
          </a:p>
          <a:p>
            <a:r>
              <a:rPr lang="en-US" sz="2800" b="1" dirty="0"/>
              <a:t>User</a:t>
            </a:r>
            <a:r>
              <a:rPr lang="en-US" sz="2800" dirty="0"/>
              <a:t>: Salad.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325729" y="132168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0070C0"/>
                </a:solidFill>
              </a:rPr>
              <a:t>较好的例子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rtl="0" eaLnBrk="1" latinLnBrk="0" hangingPunct="1"/>
            <a:r>
              <a:rPr lang="en-US" altLang="zh-TW" sz="4000" dirty="0"/>
              <a:t>3</a:t>
            </a:r>
            <a:r>
              <a:rPr lang="en-US" altLang="zh-TW" sz="4000" smtClean="0"/>
              <a:t>. </a:t>
            </a:r>
            <a:r>
              <a:rPr lang="zh-TW" altLang="en-US" sz="4000" dirty="0" smtClean="0"/>
              <a:t>给予使用者明确清晰的选项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1812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1" latinLnBrk="0" hangingPunct="1"/>
            <a:r>
              <a:rPr lang="en-US" altLang="zh-TW" sz="4000" dirty="0" smtClean="0"/>
              <a:t>4. </a:t>
            </a:r>
            <a:r>
              <a:rPr lang="zh-TW" altLang="en-US" sz="4000" dirty="0" smtClean="0"/>
              <a:t>尽量简洁扼要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144" y="1927925"/>
            <a:ext cx="4434072" cy="3553926"/>
          </a:xfrm>
        </p:spPr>
        <p:txBody>
          <a:bodyPr numCol="1"/>
          <a:lstStyle/>
          <a:p>
            <a:pPr marL="0" indent="0">
              <a:buNone/>
            </a:pPr>
            <a:r>
              <a:rPr lang="en-US" b="1" dirty="0"/>
              <a:t>Astrology Daily</a:t>
            </a:r>
            <a:r>
              <a:rPr lang="en-US" dirty="0"/>
              <a:t>: There are 12 Zodiac signs that I can give you a horoscope for. Please tell which one you’d like.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93179" y="110880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不好的例子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TooMuchInpu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216" y="1133138"/>
            <a:ext cx="41197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1" latinLnBrk="0" hangingPunct="1"/>
            <a:r>
              <a:rPr lang="en-US" altLang="zh-TW" sz="4000" dirty="0" smtClean="0"/>
              <a:t>4. </a:t>
            </a:r>
            <a:r>
              <a:rPr lang="zh-TW" altLang="en-US" sz="4000" dirty="0" smtClean="0"/>
              <a:t>尽量简洁扼要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784" y="1755232"/>
            <a:ext cx="4434072" cy="3553926"/>
          </a:xfrm>
        </p:spPr>
        <p:txBody>
          <a:bodyPr numCol="1"/>
          <a:lstStyle/>
          <a:p>
            <a:pPr marL="0" indent="0">
              <a:buNone/>
            </a:pPr>
            <a:r>
              <a:rPr lang="en-US" b="1" dirty="0"/>
              <a:t>Astrology Daily</a:t>
            </a:r>
            <a:r>
              <a:rPr lang="en-US" dirty="0"/>
              <a:t>: Get the Horoscope for which sign?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46805" y="106321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</a:rPr>
              <a:t>较好的例子</a:t>
            </a:r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7" name="Picture 6" descr="TooMuchInpu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33138"/>
            <a:ext cx="41197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787" y="2446824"/>
            <a:ext cx="4675618" cy="355392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Dairy </a:t>
            </a:r>
            <a:r>
              <a:rPr lang="en-US" b="1" dirty="0"/>
              <a:t>Shack</a:t>
            </a:r>
            <a:r>
              <a:rPr lang="en-US" b="1" dirty="0" smtClean="0"/>
              <a:t>: </a:t>
            </a:r>
            <a:r>
              <a:rPr lang="en-US" dirty="0" smtClean="0"/>
              <a:t>What </a:t>
            </a:r>
            <a:r>
              <a:rPr lang="en-US" dirty="0"/>
              <a:t>flavor do you want? For chocolate, say Chocolate. For vanilla, say Vanilla. Or for strawberry, say Strawberry.	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42546" y="1678160"/>
            <a:ext cx="3101455" cy="4322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Arial"/>
              </a:rPr>
              <a:t>Image Here</a:t>
            </a:r>
          </a:p>
        </p:txBody>
      </p:sp>
      <p:pic>
        <p:nvPicPr>
          <p:cNvPr id="5" name="Picture 4" descr="illustration.eps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452" y="1629206"/>
            <a:ext cx="3845548" cy="43715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rtl="0" eaLnBrk="1" latinLnBrk="0" hangingPunct="1"/>
            <a:r>
              <a:rPr lang="en-US" altLang="zh-TW" sz="4000" dirty="0" smtClean="0"/>
              <a:t>5. </a:t>
            </a:r>
            <a:r>
              <a:rPr lang="zh-TW" altLang="en-US" sz="4000" dirty="0" smtClean="0"/>
              <a:t>避免冗长的选项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598581" y="16292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不好的例子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9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105" y="2446824"/>
            <a:ext cx="4453387" cy="355392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Dairy </a:t>
            </a:r>
            <a:r>
              <a:rPr lang="en-US" b="1" dirty="0" smtClean="0"/>
              <a:t>Shack: </a:t>
            </a:r>
            <a:r>
              <a:rPr lang="en-US" dirty="0" smtClean="0"/>
              <a:t>Which flavor would you like? You can say Chocolate, Vanilla, or Strawberry. </a:t>
            </a:r>
            <a:r>
              <a:rPr lang="en-US" dirty="0"/>
              <a:t>		</a:t>
            </a:r>
          </a:p>
        </p:txBody>
      </p:sp>
      <p:pic>
        <p:nvPicPr>
          <p:cNvPr id="6" name="Picture 5" descr="illustration.eps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95" y="1629206"/>
            <a:ext cx="3845548" cy="43715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rtl="0" eaLnBrk="1" latinLnBrk="0" hangingPunct="1"/>
            <a:r>
              <a:rPr lang="en-US" altLang="zh-TW" sz="4000" dirty="0" smtClean="0"/>
              <a:t>5. </a:t>
            </a:r>
            <a:r>
              <a:rPr lang="zh-TW" altLang="en-US" sz="4000" dirty="0" smtClean="0"/>
              <a:t>避免冗长的选项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672783" y="162920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</a:rPr>
              <a:t>较好的例子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866582"/>
            <a:ext cx="5509515" cy="3553926"/>
          </a:xfrm>
        </p:spPr>
        <p:txBody>
          <a:bodyPr/>
          <a:lstStyle/>
          <a:p>
            <a:r>
              <a:rPr lang="en-US" b="1" dirty="0" smtClean="0"/>
              <a:t>Score </a:t>
            </a:r>
            <a:r>
              <a:rPr lang="en-US" b="1" dirty="0" smtClean="0"/>
              <a:t>Keeper:  </a:t>
            </a:r>
            <a:r>
              <a:rPr lang="en-US" dirty="0" smtClean="0"/>
              <a:t>Score </a:t>
            </a:r>
            <a:r>
              <a:rPr lang="en-US" dirty="0"/>
              <a:t>Keeper. You can give a player </a:t>
            </a:r>
            <a:r>
              <a:rPr lang="en-US" dirty="0" smtClean="0"/>
              <a:t>points, add </a:t>
            </a:r>
            <a:r>
              <a:rPr lang="en-US" dirty="0"/>
              <a:t>a new player</a:t>
            </a:r>
            <a:r>
              <a:rPr lang="en-US" dirty="0" smtClean="0"/>
              <a:t>, ask </a:t>
            </a:r>
            <a:r>
              <a:rPr lang="en-US" dirty="0"/>
              <a:t>for the score</a:t>
            </a:r>
            <a:r>
              <a:rPr lang="en-US" dirty="0" smtClean="0"/>
              <a:t>, start </a:t>
            </a:r>
            <a:r>
              <a:rPr lang="en-US" dirty="0"/>
              <a:t>a new game</a:t>
            </a:r>
            <a:r>
              <a:rPr lang="en-US" dirty="0" smtClean="0"/>
              <a:t>, clear </a:t>
            </a:r>
            <a:r>
              <a:rPr lang="en-US" dirty="0"/>
              <a:t>all players</a:t>
            </a:r>
            <a:r>
              <a:rPr lang="en-US" dirty="0" smtClean="0"/>
              <a:t>, or </a:t>
            </a:r>
            <a:r>
              <a:rPr lang="en-US" dirty="0"/>
              <a:t>stop if you’re done. Now, what would you like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User</a:t>
            </a:r>
            <a:r>
              <a:rPr lang="en-US" dirty="0"/>
              <a:t>: </a:t>
            </a:r>
            <a:r>
              <a:rPr lang="en-US" dirty="0" smtClean="0"/>
              <a:t>What was that again?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42546" y="1678160"/>
            <a:ext cx="3101455" cy="4322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Arial"/>
              </a:rPr>
              <a:t>Image Here</a:t>
            </a:r>
          </a:p>
        </p:txBody>
      </p:sp>
      <p:pic>
        <p:nvPicPr>
          <p:cNvPr id="5" name="Picture 4" descr="TooManyOptions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4058" y="857250"/>
            <a:ext cx="3139942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rtl="0" eaLnBrk="1" latinLnBrk="0" hangingPunct="1"/>
            <a:r>
              <a:rPr lang="en-US" altLang="zh-TW" sz="4000" dirty="0"/>
              <a:t>6</a:t>
            </a:r>
            <a:r>
              <a:rPr lang="en-US" altLang="zh-TW" sz="4000" dirty="0" smtClean="0"/>
              <a:t>. </a:t>
            </a:r>
            <a:r>
              <a:rPr lang="zh-TW" altLang="en-US" sz="4000" dirty="0" smtClean="0"/>
              <a:t>避免复杂的交互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105334" y="134336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不好的例子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8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866582"/>
            <a:ext cx="5509515" cy="3553926"/>
          </a:xfrm>
        </p:spPr>
        <p:txBody>
          <a:bodyPr/>
          <a:lstStyle/>
          <a:p>
            <a:r>
              <a:rPr lang="en-US" sz="2000" b="1" dirty="0" smtClean="0"/>
              <a:t>Score </a:t>
            </a:r>
            <a:r>
              <a:rPr lang="en-US" sz="2000" b="1" dirty="0"/>
              <a:t>Keeper:  </a:t>
            </a:r>
            <a:r>
              <a:rPr lang="en-US" sz="2000" dirty="0"/>
              <a:t>Score Keeper. You can give a player points, ask for the score, or say Help. What would you like</a:t>
            </a:r>
            <a:r>
              <a:rPr lang="en-US" sz="2000" dirty="0" smtClean="0"/>
              <a:t>?</a:t>
            </a:r>
            <a:endParaRPr lang="en-US" sz="2000" dirty="0"/>
          </a:p>
          <a:p>
            <a:r>
              <a:rPr lang="en-US" sz="2000" b="1" dirty="0"/>
              <a:t>User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70C0"/>
                </a:solidFill>
              </a:rPr>
              <a:t>Help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b="1" dirty="0"/>
              <a:t>Score Keeper: </a:t>
            </a:r>
            <a:r>
              <a:rPr lang="en-US" sz="2000" dirty="0"/>
              <a:t>Here are some things you can say:</a:t>
            </a:r>
          </a:p>
          <a:p>
            <a:r>
              <a:rPr lang="en-US" sz="2000" dirty="0"/>
              <a:t>add John, give John 5 points, tell me the score, start a new game, or reset all players.</a:t>
            </a:r>
          </a:p>
          <a:p>
            <a:r>
              <a:rPr lang="en-US" sz="2000" dirty="0"/>
              <a:t>You can also say stop if you’re done.</a:t>
            </a:r>
          </a:p>
          <a:p>
            <a:r>
              <a:rPr lang="en-US" sz="2000" dirty="0"/>
              <a:t>So, how can I help?		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042546" y="1678160"/>
            <a:ext cx="3101455" cy="4322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Arial"/>
              </a:rPr>
              <a:t>Image Here</a:t>
            </a:r>
          </a:p>
        </p:txBody>
      </p:sp>
      <p:pic>
        <p:nvPicPr>
          <p:cNvPr id="5" name="Picture 4" descr="TooManyOptions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4058" y="857250"/>
            <a:ext cx="3139942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rtl="0" eaLnBrk="1" latinLnBrk="0" hangingPunct="1"/>
            <a:r>
              <a:rPr lang="en-US" altLang="zh-TW" sz="4000" dirty="0"/>
              <a:t>6</a:t>
            </a:r>
            <a:r>
              <a:rPr lang="en-US" altLang="zh-TW" sz="4000" dirty="0" smtClean="0"/>
              <a:t>. </a:t>
            </a:r>
            <a:r>
              <a:rPr lang="zh-TW" altLang="en-US" sz="4000" dirty="0" smtClean="0"/>
              <a:t>避免复杂的交互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2105334" y="134336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</a:rPr>
              <a:t>较好的例子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4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客户体验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0201"/>
            <a:ext cx="8229600" cy="3865961"/>
          </a:xfrm>
        </p:spPr>
      </p:pic>
      <p:sp>
        <p:nvSpPr>
          <p:cNvPr id="7" name="TextBox 6"/>
          <p:cNvSpPr txBox="1"/>
          <p:nvPr/>
        </p:nvSpPr>
        <p:spPr>
          <a:xfrm>
            <a:off x="1620455" y="223391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/>
              <a:t>天气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92728" y="34145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/>
              <a:t>生活资讯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0662" y="26262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smtClean="0"/>
              <a:t>行事历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8155" y="386318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smtClean="0"/>
              <a:t>运动赛事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92773" y="510636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smtClean="0"/>
              <a:t>音乐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66163" y="29438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/>
              <a:t>预订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91053" y="26162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smtClean="0"/>
              <a:t>餐厅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71816" y="23724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/>
              <a:t>打车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45840" y="40707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/>
              <a:t>环境</a:t>
            </a:r>
            <a:endParaRPr 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462847" y="34145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/>
              <a:t>空调温度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897681" y="45362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/>
              <a:t>湿度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913941" y="510636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smtClean="0"/>
              <a:t>灯光亮度</a:t>
            </a:r>
            <a:endParaRPr lang="en-US" sz="1200" b="1" dirty="0"/>
          </a:p>
        </p:txBody>
      </p:sp>
      <p:sp>
        <p:nvSpPr>
          <p:cNvPr id="21" name="Oval 20"/>
          <p:cNvSpPr/>
          <p:nvPr/>
        </p:nvSpPr>
        <p:spPr>
          <a:xfrm>
            <a:off x="4320293" y="3941563"/>
            <a:ext cx="926406" cy="906456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1953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442" y="2446824"/>
            <a:ext cx="5471028" cy="3553926"/>
          </a:xfrm>
        </p:spPr>
        <p:txBody>
          <a:bodyPr/>
          <a:lstStyle/>
          <a:p>
            <a:r>
              <a:rPr lang="en-US" b="1" dirty="0" smtClean="0"/>
              <a:t>Joke </a:t>
            </a:r>
            <a:r>
              <a:rPr lang="en-US" b="1" dirty="0" smtClean="0"/>
              <a:t>Bank: </a:t>
            </a:r>
            <a:r>
              <a:rPr lang="en-US" dirty="0" smtClean="0"/>
              <a:t>Would </a:t>
            </a:r>
            <a:r>
              <a:rPr lang="en-US" dirty="0"/>
              <a:t>you like to hear a joke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b="1" dirty="0"/>
              <a:t>User</a:t>
            </a:r>
            <a:r>
              <a:rPr lang="en-US" dirty="0"/>
              <a:t>: Yes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Joke Bank</a:t>
            </a:r>
            <a:r>
              <a:rPr lang="en-US" dirty="0" smtClean="0"/>
              <a:t>: What’s </a:t>
            </a:r>
            <a:r>
              <a:rPr lang="en-US" dirty="0"/>
              <a:t>black, white, and red all over? An embarrassed skunk.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42546" y="1678160"/>
            <a:ext cx="3101455" cy="4322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Arial"/>
              </a:rPr>
              <a:t>“One, Two, Five!”</a:t>
            </a:r>
          </a:p>
          <a:p>
            <a:pPr algn="ctr"/>
            <a:r>
              <a:rPr lang="en-US" dirty="0">
                <a:solidFill>
                  <a:prstClr val="white"/>
                </a:solidFill>
                <a:latin typeface="Arial"/>
              </a:rPr>
              <a:t>“Three, sir! Three!”</a:t>
            </a:r>
          </a:p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5" name="Picture 4" descr="LotsOfOptions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2545" y="1665331"/>
            <a:ext cx="3097744" cy="43354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rtl="0" eaLnBrk="1" latinLnBrk="0" hangingPunct="1"/>
            <a:r>
              <a:rPr lang="en-US" altLang="zh-TW" sz="4000" dirty="0" smtClean="0"/>
              <a:t>7. </a:t>
            </a:r>
            <a:r>
              <a:rPr lang="zh-TW" altLang="en-US" sz="4000" dirty="0" smtClean="0"/>
              <a:t>一次性的资讯与使用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062941" y="166533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不好的例子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3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2189" y="2446825"/>
            <a:ext cx="4440558" cy="355392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Joke </a:t>
            </a:r>
            <a:r>
              <a:rPr lang="en-US" b="1" dirty="0" smtClean="0"/>
              <a:t>Bank</a:t>
            </a:r>
            <a:r>
              <a:rPr lang="en-US" dirty="0" smtClean="0"/>
              <a:t>: What’s </a:t>
            </a:r>
            <a:r>
              <a:rPr lang="en-US" dirty="0"/>
              <a:t>black, white, and red all over? An embarrassed skunk.	</a:t>
            </a:r>
          </a:p>
        </p:txBody>
      </p:sp>
      <p:pic>
        <p:nvPicPr>
          <p:cNvPr id="5" name="Picture 4" descr="LotsOfOptions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463" y="1665332"/>
            <a:ext cx="3097744" cy="433541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rtl="0" eaLnBrk="1" latinLnBrk="0" hangingPunct="1"/>
            <a:r>
              <a:rPr lang="en-US" altLang="zh-TW" sz="4000" dirty="0" smtClean="0"/>
              <a:t>7. </a:t>
            </a:r>
            <a:r>
              <a:rPr lang="zh-TW" altLang="en-US" sz="4000" dirty="0" smtClean="0"/>
              <a:t>一次性的资讯与使用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312453" y="16653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</a:rPr>
              <a:t>较好的例子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17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Segoe UI Light" panose="020B0502040204020203" pitchFamily="34" charset="0"/>
              </a:rPr>
              <a:t> </a:t>
            </a:r>
            <a:r>
              <a:rPr lang="en-US" dirty="0" smtClean="0">
                <a:latin typeface="Segoe UI Light" panose="020B0502040204020203" pitchFamily="34" charset="0"/>
              </a:rPr>
              <a:t>AVS</a:t>
            </a:r>
            <a:r>
              <a:rPr lang="zh-TW" altLang="en-US" dirty="0" smtClean="0">
                <a:latin typeface="Segoe UI Light" panose="020B0502040204020203" pitchFamily="34" charset="0"/>
              </a:rPr>
              <a:t> 轻松</a:t>
            </a:r>
            <a:r>
              <a:rPr lang="zh-TW" altLang="en-US" b="1" dirty="0" smtClean="0">
                <a:latin typeface="Segoe UI Light" panose="020B0502040204020203" pitchFamily="34" charset="0"/>
              </a:rPr>
              <a:t>入门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zh-TW" altLang="en-US" sz="2800" dirty="0" smtClean="0"/>
              <a:t>阅读</a:t>
            </a:r>
            <a:r>
              <a:rPr lang="en-US" sz="2800" dirty="0" smtClean="0"/>
              <a:t> </a:t>
            </a:r>
            <a:r>
              <a:rPr lang="en-US" sz="2800" dirty="0">
                <a:hlinkClick r:id="rId2"/>
              </a:rPr>
              <a:t>Getting Started Guide</a:t>
            </a:r>
            <a:r>
              <a:rPr lang="en-US" sz="2800" dirty="0"/>
              <a:t>, </a:t>
            </a:r>
            <a:r>
              <a:rPr lang="zh-TW" altLang="en-US" sz="2800" dirty="0" smtClean="0"/>
              <a:t>这份文档会详细描述如何从在您的硬件上呼叫</a:t>
            </a:r>
            <a:r>
              <a:rPr lang="en-US" altLang="zh-TW" sz="2800" dirty="0" smtClean="0"/>
              <a:t>AVS APIs</a:t>
            </a:r>
            <a:endParaRPr lang="en-US" sz="2800" dirty="0"/>
          </a:p>
          <a:p>
            <a:pPr marL="385763" indent="-385763">
              <a:buFont typeface="+mj-lt"/>
              <a:buAutoNum type="arabicPeriod"/>
            </a:pPr>
            <a:r>
              <a:rPr lang="zh-TW" altLang="en-US" sz="2800" dirty="0" smtClean="0"/>
              <a:t>阅读</a:t>
            </a:r>
            <a:r>
              <a:rPr lang="en-US" sz="2800" dirty="0" smtClean="0"/>
              <a:t> </a:t>
            </a:r>
            <a:r>
              <a:rPr lang="en-US" sz="2800" dirty="0">
                <a:hlinkClick r:id="rId3"/>
              </a:rPr>
              <a:t>API Reference</a:t>
            </a:r>
            <a:r>
              <a:rPr lang="en-US" sz="2800" dirty="0"/>
              <a:t> </a:t>
            </a:r>
            <a:r>
              <a:rPr lang="zh-TW" altLang="en-US" sz="2800" dirty="0" smtClean="0"/>
              <a:t>来学习如何使用</a:t>
            </a:r>
            <a:r>
              <a:rPr lang="en-US" altLang="zh-TW" sz="2800" dirty="0" smtClean="0"/>
              <a:t>AVS </a:t>
            </a:r>
            <a:r>
              <a:rPr lang="zh-TW" altLang="en-US" sz="2800" dirty="0" smtClean="0"/>
              <a:t>的</a:t>
            </a:r>
            <a:r>
              <a:rPr lang="en-US" altLang="zh-TW" sz="2800" dirty="0" err="1" smtClean="0"/>
              <a:t>RESTful</a:t>
            </a:r>
            <a:r>
              <a:rPr lang="en-US" altLang="zh-TW" sz="2800" dirty="0" smtClean="0"/>
              <a:t> APIs</a:t>
            </a:r>
            <a:endParaRPr lang="en-US" sz="2800" dirty="0"/>
          </a:p>
          <a:p>
            <a:pPr marL="385763" indent="-385763">
              <a:buFont typeface="+mj-lt"/>
              <a:buAutoNum type="arabicPeriod"/>
            </a:pPr>
            <a:r>
              <a:rPr lang="zh-TW" altLang="en-US" sz="2800" dirty="0" smtClean="0"/>
              <a:t>阅读</a:t>
            </a:r>
            <a:r>
              <a:rPr lang="en-US" sz="2800" dirty="0" smtClean="0">
                <a:hlinkClick r:id="rId4"/>
              </a:rPr>
              <a:t>Reference </a:t>
            </a:r>
            <a:r>
              <a:rPr lang="en-US" sz="2800" dirty="0">
                <a:hlinkClick r:id="rId4"/>
              </a:rPr>
              <a:t>Implementation Guide</a:t>
            </a:r>
            <a:r>
              <a:rPr lang="en-US" sz="2800" dirty="0"/>
              <a:t> </a:t>
            </a:r>
            <a:r>
              <a:rPr lang="zh-TW" altLang="en-US" sz="2800" dirty="0" smtClean="0"/>
              <a:t>来学习如何设定我们提供的参考硬件</a:t>
            </a:r>
            <a:endParaRPr lang="en-US" sz="2800" dirty="0"/>
          </a:p>
          <a:p>
            <a:pPr marL="385763" indent="-385763">
              <a:buFont typeface="+mj-lt"/>
              <a:buAutoNum type="arabicPeriod"/>
            </a:pPr>
            <a:r>
              <a:rPr lang="zh-TW" altLang="en-US" sz="2800" b="1" u="sng" dirty="0" smtClean="0">
                <a:solidFill>
                  <a:schemeClr val="accent2"/>
                </a:solidFill>
              </a:rPr>
              <a:t>申请</a:t>
            </a:r>
            <a:r>
              <a:rPr lang="zh-TW" altLang="en-US" sz="2800" dirty="0" smtClean="0"/>
              <a:t>免费的开发者帐号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注册您的硬件与应用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就能马上开始使用</a:t>
            </a:r>
            <a:r>
              <a:rPr lang="en-US" altLang="zh-TW" sz="2800" dirty="0" smtClean="0"/>
              <a:t> AVS</a:t>
            </a:r>
            <a:endParaRPr lang="en-US" sz="2800" dirty="0"/>
          </a:p>
          <a:p>
            <a:pPr marL="385763" indent="-385763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48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6"/>
          <p:cNvSpPr txBox="1"/>
          <p:nvPr/>
        </p:nvSpPr>
        <p:spPr>
          <a:xfrm>
            <a:off x="620181" y="1841384"/>
            <a:ext cx="7988541" cy="875972"/>
          </a:xfrm>
          <a:prstGeom prst="rect">
            <a:avLst/>
          </a:prstGeom>
          <a:noFill/>
          <a:ln>
            <a:noFill/>
          </a:ln>
        </p:spPr>
        <p:txBody>
          <a:bodyPr lIns="45725" tIns="45725" rIns="45725" bIns="45725" anchor="b" anchorCtr="0">
            <a:noAutofit/>
          </a:bodyPr>
          <a:lstStyle/>
          <a:p>
            <a:pPr lvl="0" algn="ctr"/>
            <a:r>
              <a:rPr lang="en-US" sz="4000" dirty="0" smtClean="0"/>
              <a:t>AWS </a:t>
            </a:r>
            <a:r>
              <a:rPr lang="en-US" sz="4000" dirty="0" err="1" smtClean="0"/>
              <a:t>IoT</a:t>
            </a:r>
            <a:endParaRPr lang="en-US" sz="4000" dirty="0">
              <a:solidFill>
                <a:srgbClr val="13417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" name="Shape 168"/>
          <p:cNvSpPr/>
          <p:nvPr/>
        </p:nvSpPr>
        <p:spPr>
          <a:xfrm>
            <a:off x="4127101" y="3788200"/>
            <a:ext cx="969300" cy="18900"/>
          </a:xfrm>
          <a:prstGeom prst="rect">
            <a:avLst/>
          </a:prstGeom>
          <a:solidFill>
            <a:srgbClr val="13417F"/>
          </a:solidFill>
          <a:ln>
            <a:noFill/>
          </a:ln>
        </p:spPr>
        <p:txBody>
          <a:bodyPr lIns="45725" tIns="45725" rIns="45725" bIns="457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700"/>
          </a:p>
        </p:txBody>
      </p:sp>
    </p:spTree>
    <p:extLst>
      <p:ext uri="{BB962C8B-B14F-4D97-AF65-F5344CB8AC3E}">
        <p14:creationId xmlns:p14="http://schemas.microsoft.com/office/powerpoint/2010/main" val="127487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2558" y="971659"/>
            <a:ext cx="83939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latin typeface="+mj-ea"/>
              </a:rPr>
              <a:t>AWS</a:t>
            </a:r>
            <a:r>
              <a:rPr lang="zh-TW" altLang="en-US" sz="2500" b="1" dirty="0">
                <a:latin typeface="+mj-ea"/>
                <a:ea typeface="+mj-ea"/>
              </a:rPr>
              <a:t>物联网</a:t>
            </a:r>
            <a:r>
              <a:rPr lang="zh-TW" altLang="en-US" sz="2500" b="1" dirty="0">
                <a:latin typeface="+mj-ea"/>
                <a:ea typeface="+mj-ea"/>
              </a:rPr>
              <a:t>是一个完全托管的云平台，</a:t>
            </a:r>
            <a:r>
              <a:rPr lang="zh-TW" altLang="en-US" sz="2500" b="1" dirty="0">
                <a:latin typeface="+mj-ea"/>
                <a:ea typeface="+mj-ea"/>
              </a:rPr>
              <a:t>可以轻易的</a:t>
            </a:r>
            <a:r>
              <a:rPr lang="zh-TW" altLang="en-US" sz="2500" b="1" dirty="0">
                <a:latin typeface="+mj-ea"/>
                <a:ea typeface="+mj-ea"/>
              </a:rPr>
              <a:t>管理连接的设备，安全的与其进行交互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pic>
        <p:nvPicPr>
          <p:cNvPr id="24" name="Picture 23" descr="Number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77" y="2756385"/>
            <a:ext cx="294380" cy="405952"/>
          </a:xfrm>
          <a:prstGeom prst="rect">
            <a:avLst/>
          </a:prstGeom>
        </p:spPr>
      </p:pic>
      <p:pic>
        <p:nvPicPr>
          <p:cNvPr id="26" name="Picture 25" descr="Number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869" y="2776812"/>
            <a:ext cx="294379" cy="405952"/>
          </a:xfrm>
          <a:prstGeom prst="rect">
            <a:avLst/>
          </a:prstGeom>
        </p:spPr>
      </p:pic>
      <p:pic>
        <p:nvPicPr>
          <p:cNvPr id="28" name="Picture 27" descr="Number 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098" y="2757258"/>
            <a:ext cx="294379" cy="40595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010424" y="4667708"/>
            <a:ext cx="6858797" cy="1340138"/>
            <a:chOff x="1137690" y="2432755"/>
            <a:chExt cx="6858797" cy="1340137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690" y="2484567"/>
              <a:ext cx="801948" cy="75579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642" y="2484568"/>
              <a:ext cx="750350" cy="76328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777" y="2484567"/>
              <a:ext cx="860040" cy="75579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03" y="2498461"/>
              <a:ext cx="833379" cy="74939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174" y="2481922"/>
              <a:ext cx="856927" cy="78891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811" y="2432755"/>
              <a:ext cx="825259" cy="81127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168252" y="3372782"/>
              <a:ext cx="10115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>
                  <a:solidFill>
                    <a:schemeClr val="bg2">
                      <a:lumMod val="50000"/>
                    </a:schemeClr>
                  </a:solidFill>
                </a:rPr>
                <a:t>设备 </a:t>
              </a:r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</a:rPr>
                <a:t>SDK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8371" y="3372782"/>
              <a:ext cx="13444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>
                  <a:solidFill>
                    <a:schemeClr val="bg2">
                      <a:lumMod val="50000"/>
                    </a:schemeClr>
                  </a:solidFill>
                </a:rPr>
                <a:t>设备安全与权限管理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84027" y="3372783"/>
              <a:ext cx="1123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>
                  <a:solidFill>
                    <a:schemeClr val="bg2">
                      <a:lumMod val="50000"/>
                    </a:schemeClr>
                  </a:solidFill>
                </a:rPr>
                <a:t>设备网关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78296" y="3377044"/>
              <a:ext cx="1123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>
                  <a:solidFill>
                    <a:schemeClr val="bg2">
                      <a:lumMod val="50000"/>
                    </a:schemeClr>
                  </a:solidFill>
                </a:rPr>
                <a:t>注册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72237" y="3372782"/>
              <a:ext cx="1123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>
                  <a:solidFill>
                    <a:schemeClr val="bg2">
                      <a:lumMod val="50000"/>
                    </a:schemeClr>
                  </a:solidFill>
                </a:rPr>
                <a:t>规则引擎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72787" y="3372782"/>
              <a:ext cx="1123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>
                  <a:solidFill>
                    <a:schemeClr val="bg2">
                      <a:lumMod val="50000"/>
                    </a:schemeClr>
                  </a:solidFill>
                </a:rPr>
                <a:t>设备之影</a:t>
              </a:r>
              <a:r>
                <a:rPr lang="en-US" altLang="zh-TW" sz="1000" dirty="0">
                  <a:solidFill>
                    <a:schemeClr val="bg2">
                      <a:lumMod val="50000"/>
                    </a:schemeClr>
                  </a:solidFill>
                </a:rPr>
                <a:t>(Shadow)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51459" y="3275012"/>
            <a:ext cx="2447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可透过不同的网络与通讯协议，安全的连接与管理设备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26778" y="3275012"/>
            <a:ext cx="2447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抽取与过滤设备传回的数据，并采取您定义的规则操作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102097" y="3289819"/>
            <a:ext cx="244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轻易的创建能全时可靠与设备交互的应用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eBreaker_Full_MC_V11-2-0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37" y="1506319"/>
            <a:ext cx="6975453" cy="4468649"/>
          </a:xfrm>
          <a:prstGeom prst="rect">
            <a:avLst/>
          </a:prstGeom>
        </p:spPr>
      </p:pic>
      <p:pic>
        <p:nvPicPr>
          <p:cNvPr id="33" name="Picture 32" descr="shaded-icons2-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6" y="2629976"/>
            <a:ext cx="893774" cy="914400"/>
          </a:xfrm>
          <a:prstGeom prst="rect">
            <a:avLst/>
          </a:prstGeom>
        </p:spPr>
      </p:pic>
      <p:pic>
        <p:nvPicPr>
          <p:cNvPr id="34" name="Picture 33" descr="shaded-icons2-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7" y="2644511"/>
            <a:ext cx="1078992" cy="9144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1276467" y="3087178"/>
            <a:ext cx="2114248" cy="19903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shaded-icons2-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62" y="2642679"/>
            <a:ext cx="928360" cy="914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" y="3538993"/>
            <a:ext cx="1682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/>
              <a:t>设备</a:t>
            </a:r>
            <a:r>
              <a:rPr lang="en-US" sz="1200" b="1" dirty="0"/>
              <a:t>SDK</a:t>
            </a:r>
            <a:endParaRPr lang="en-US" sz="1200" b="1" dirty="0"/>
          </a:p>
          <a:p>
            <a:pPr algn="ctr"/>
            <a:r>
              <a:rPr lang="zh-TW" altLang="en-US" sz="900" dirty="0"/>
              <a:t>多种客户端连结库</a:t>
            </a:r>
            <a:r>
              <a:rPr lang="zh-CN" altLang="en-US" sz="900" dirty="0"/>
              <a:t>，</a:t>
            </a:r>
            <a:r>
              <a:rPr lang="zh-CN" altLang="en-US" sz="900" dirty="0"/>
              <a:t>进行身份验证和交换信息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3059913" y="3504445"/>
            <a:ext cx="17236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设备</a:t>
            </a:r>
            <a:r>
              <a:rPr lang="zh-CN" altLang="en-US" sz="1200" b="1" dirty="0"/>
              <a:t>网关</a:t>
            </a:r>
            <a:endParaRPr lang="en-US" sz="1200" b="1" dirty="0"/>
          </a:p>
          <a:p>
            <a:pPr algn="ctr"/>
            <a:r>
              <a:rPr lang="zh-CN" altLang="en-US" sz="900" dirty="0"/>
              <a:t>通过</a:t>
            </a:r>
            <a:r>
              <a:rPr lang="en-US" altLang="zh-CN" sz="900" dirty="0"/>
              <a:t>MQTT</a:t>
            </a:r>
            <a:r>
              <a:rPr lang="zh-CN" altLang="en-US" sz="900" dirty="0"/>
              <a:t>和</a:t>
            </a:r>
            <a:r>
              <a:rPr lang="en-US" altLang="zh-CN" sz="900" dirty="0"/>
              <a:t>HTTP</a:t>
            </a:r>
            <a:r>
              <a:rPr lang="zh-CN" altLang="en-US" sz="900" dirty="0"/>
              <a:t>与设备通信</a:t>
            </a:r>
            <a:endParaRPr 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1596489" y="1925053"/>
            <a:ext cx="1682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/>
              <a:t>认证</a:t>
            </a:r>
            <a:endParaRPr lang="en-US" sz="1200" b="1" dirty="0"/>
          </a:p>
          <a:p>
            <a:pPr algn="ctr"/>
            <a:r>
              <a:rPr lang="zh-CN" altLang="en-US" sz="900" dirty="0"/>
              <a:t>相互身份验证和加密</a:t>
            </a:r>
            <a:endParaRPr lang="en-US" sz="900" dirty="0"/>
          </a:p>
        </p:txBody>
      </p:sp>
      <p:pic>
        <p:nvPicPr>
          <p:cNvPr id="40" name="Picture 39" descr="shaded-icons2-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95" y="1875548"/>
            <a:ext cx="1005142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912472" y="2769544"/>
            <a:ext cx="1386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规则</a:t>
            </a:r>
            <a:r>
              <a:rPr lang="zh-CN" altLang="en-US" sz="1200" dirty="0"/>
              <a:t>引擎</a:t>
            </a:r>
            <a:endParaRPr lang="en-US" sz="1200" b="1" dirty="0"/>
          </a:p>
          <a:p>
            <a:pPr algn="ctr"/>
            <a:r>
              <a:rPr lang="zh-TW" altLang="en-US" sz="900" dirty="0"/>
              <a:t>依据规则与路由传递资料给后端</a:t>
            </a:r>
            <a:r>
              <a:rPr lang="en-US" altLang="zh-TW" sz="900" dirty="0"/>
              <a:t>AWS </a:t>
            </a:r>
            <a:r>
              <a:rPr lang="zh-TW" altLang="en-US" sz="900" dirty="0"/>
              <a:t>服务</a:t>
            </a:r>
            <a:endParaRPr lang="en-US" sz="900" dirty="0"/>
          </a:p>
        </p:txBody>
      </p:sp>
      <p:pic>
        <p:nvPicPr>
          <p:cNvPr id="42" name="Picture 41" descr="shaded-icons2-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347" y="1514795"/>
            <a:ext cx="1321029" cy="1747437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V="1">
            <a:off x="6066939" y="2320607"/>
            <a:ext cx="566835" cy="12143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538875" y="2477129"/>
            <a:ext cx="168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AWS </a:t>
            </a:r>
            <a:r>
              <a:rPr lang="zh-TW" altLang="en-US" sz="1200" b="1" dirty="0"/>
              <a:t>服务</a:t>
            </a:r>
            <a:endParaRPr lang="en-US" sz="1200" b="1" dirty="0"/>
          </a:p>
          <a:p>
            <a:pPr algn="ctr"/>
            <a:r>
              <a:rPr lang="en-US" sz="1200" b="1" dirty="0"/>
              <a:t>- - </a:t>
            </a:r>
            <a:r>
              <a:rPr lang="en-US" sz="1200" b="1" dirty="0"/>
              <a:t>- - - </a:t>
            </a:r>
          </a:p>
          <a:p>
            <a:pPr algn="ctr"/>
            <a:r>
              <a:rPr lang="zh-TW" altLang="en-US" sz="1200" b="1" dirty="0"/>
              <a:t>第三方服务</a:t>
            </a:r>
            <a:endParaRPr lang="en-US" sz="900" dirty="0"/>
          </a:p>
        </p:txBody>
      </p:sp>
      <p:pic>
        <p:nvPicPr>
          <p:cNvPr id="45" name="Picture 44" descr="shaded-icons2-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24" y="3771009"/>
            <a:ext cx="990027" cy="9144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458712" y="4664858"/>
            <a:ext cx="22864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/>
              <a:t>设备之影</a:t>
            </a:r>
            <a:r>
              <a:rPr lang="en-US" altLang="zh-TW" sz="1200" b="1" dirty="0"/>
              <a:t>(Shadow)</a:t>
            </a:r>
            <a:endParaRPr lang="en-US" sz="1200" b="1" dirty="0"/>
          </a:p>
          <a:p>
            <a:pPr algn="ctr"/>
            <a:r>
              <a:rPr lang="zh-TW" altLang="en-US" sz="900" dirty="0"/>
              <a:t>为设备间断性的连接能力保有持久的状态</a:t>
            </a:r>
            <a:endParaRPr lang="en-US" sz="900" dirty="0"/>
          </a:p>
        </p:txBody>
      </p:sp>
      <p:pic>
        <p:nvPicPr>
          <p:cNvPr id="47" name="Picture 46" descr="shaded-icons2-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07" y="3989617"/>
            <a:ext cx="1334259" cy="50990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504314" y="4492576"/>
            <a:ext cx="1682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/>
              <a:t>应用</a:t>
            </a:r>
            <a:endParaRPr lang="en-US" sz="1200" b="1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6096849" y="4239348"/>
            <a:ext cx="566835" cy="12143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03714" y="5472088"/>
            <a:ext cx="1682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AWS</a:t>
            </a:r>
            <a:r>
              <a:rPr lang="zh-TW" altLang="en-US" sz="1200" b="1" dirty="0"/>
              <a:t>物联网</a:t>
            </a:r>
            <a:r>
              <a:rPr lang="en-US" sz="1200" b="1" dirty="0"/>
              <a:t>API</a:t>
            </a:r>
            <a:endParaRPr lang="en-US" sz="1200" b="1" dirty="0"/>
          </a:p>
        </p:txBody>
      </p:sp>
      <p:pic>
        <p:nvPicPr>
          <p:cNvPr id="51" name="Picture 50" descr="shaded-icons2-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05" y="4077160"/>
            <a:ext cx="1043709" cy="9144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90041" y="4987139"/>
            <a:ext cx="1682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注册</a:t>
            </a:r>
            <a:endParaRPr lang="en-US" sz="1200" b="1" dirty="0"/>
          </a:p>
          <a:p>
            <a:pPr algn="ctr"/>
            <a:r>
              <a:rPr lang="zh-CN" altLang="en-US" sz="900" dirty="0"/>
              <a:t>身份</a:t>
            </a:r>
            <a:r>
              <a:rPr lang="zh-TW" altLang="en-US" sz="900" dirty="0"/>
              <a:t>验证</a:t>
            </a:r>
            <a:r>
              <a:rPr lang="zh-CN" altLang="en-US" sz="900" dirty="0"/>
              <a:t>和</a:t>
            </a:r>
            <a:r>
              <a:rPr lang="zh-CN" altLang="en-US" sz="900" dirty="0"/>
              <a:t>管理</a:t>
            </a:r>
            <a:r>
              <a:rPr lang="zh-CN" altLang="en-US" sz="900" dirty="0"/>
              <a:t>你的</a:t>
            </a:r>
            <a:r>
              <a:rPr lang="zh-TW" altLang="en-US" sz="900" dirty="0"/>
              <a:t>设备</a:t>
            </a:r>
            <a:endParaRPr 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482558" y="97165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>
                <a:latin typeface="+mj-ea"/>
                <a:ea typeface="+mj-ea"/>
                <a:cs typeface="Abadi MT Condensed Light" charset="0"/>
              </a:rPr>
              <a:t>物联网 </a:t>
            </a:r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- </a:t>
            </a:r>
            <a:r>
              <a:rPr lang="zh-TW" altLang="en-US" sz="2500" b="1" dirty="0">
                <a:latin typeface="+mj-ea"/>
                <a:ea typeface="+mj-ea"/>
                <a:cs typeface="Abadi MT Condensed Light" charset="0"/>
              </a:rPr>
              <a:t>整体流程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1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1" grpId="0"/>
      <p:bldP spid="44" grpId="0"/>
      <p:bldP spid="46" grpId="0"/>
      <p:bldP spid="48" grpId="0"/>
      <p:bldP spid="50" grpId="0"/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>
            <a:endCxn id="8" idx="1"/>
          </p:cNvCxnSpPr>
          <p:nvPr/>
        </p:nvCxnSpPr>
        <p:spPr>
          <a:xfrm>
            <a:off x="4527177" y="2455957"/>
            <a:ext cx="2012404" cy="2520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362825" y="2620311"/>
            <a:ext cx="2196352" cy="49305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80" y="2108811"/>
            <a:ext cx="575933" cy="575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79" y="3018542"/>
            <a:ext cx="575933" cy="57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96" y="4004660"/>
            <a:ext cx="575933" cy="575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060" y="1059706"/>
            <a:ext cx="4213412" cy="4213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4864" y="1484958"/>
            <a:ext cx="660025" cy="660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580" y="2147786"/>
            <a:ext cx="666760" cy="666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555" y="1263060"/>
            <a:ext cx="666760" cy="666760"/>
          </a:xfrm>
          <a:prstGeom prst="rect">
            <a:avLst/>
          </a:prstGeom>
        </p:spPr>
      </p:pic>
      <p:pic>
        <p:nvPicPr>
          <p:cNvPr id="11" name="Picture 10" descr="Cli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614" y="2951168"/>
            <a:ext cx="535731" cy="535731"/>
          </a:xfrm>
          <a:prstGeom prst="rect">
            <a:avLst/>
          </a:prstGeom>
        </p:spPr>
      </p:pic>
      <p:pic>
        <p:nvPicPr>
          <p:cNvPr id="12" name="Picture 11" descr="Mobile-Client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559" y="3205169"/>
            <a:ext cx="565613" cy="565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473" y="4500707"/>
            <a:ext cx="575933" cy="575933"/>
          </a:xfrm>
          <a:prstGeom prst="rect">
            <a:avLst/>
          </a:prstGeom>
        </p:spPr>
      </p:pic>
      <p:pic>
        <p:nvPicPr>
          <p:cNvPr id="27" name="Picture 26" descr="VPN-Gateway-.png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643" y="2139206"/>
            <a:ext cx="765886" cy="765886"/>
          </a:xfrm>
          <a:prstGeom prst="rect">
            <a:avLst/>
          </a:prstGeom>
        </p:spPr>
      </p:pic>
      <p:cxnSp>
        <p:nvCxnSpPr>
          <p:cNvPr id="30" name="Straight Connector 29"/>
          <p:cNvCxnSpPr>
            <a:stCxn id="3" idx="3"/>
          </p:cNvCxnSpPr>
          <p:nvPr/>
        </p:nvCxnSpPr>
        <p:spPr>
          <a:xfrm>
            <a:off x="1274113" y="2396778"/>
            <a:ext cx="1710389" cy="34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169709" y="2665134"/>
            <a:ext cx="1818526" cy="64137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124886" y="2769721"/>
            <a:ext cx="1893232" cy="14183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882590" y="2844428"/>
            <a:ext cx="1225177" cy="162858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88119" y="1383181"/>
            <a:ext cx="1780988" cy="77395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437531" y="1977838"/>
            <a:ext cx="2345765" cy="31376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55750" y="2079627"/>
            <a:ext cx="830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MQTT/TLS</a:t>
            </a:r>
          </a:p>
        </p:txBody>
      </p:sp>
      <p:sp>
        <p:nvSpPr>
          <p:cNvPr id="37" name="TextBox 36"/>
          <p:cNvSpPr txBox="1"/>
          <p:nvPr/>
        </p:nvSpPr>
        <p:spPr>
          <a:xfrm rot="20537524">
            <a:off x="1539444" y="2771776"/>
            <a:ext cx="774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HTTP/TLS</a:t>
            </a:r>
          </a:p>
        </p:txBody>
      </p:sp>
      <p:sp>
        <p:nvSpPr>
          <p:cNvPr id="39" name="TextBox 38"/>
          <p:cNvSpPr txBox="1"/>
          <p:nvPr/>
        </p:nvSpPr>
        <p:spPr>
          <a:xfrm rot="19344692">
            <a:off x="1276668" y="3343276"/>
            <a:ext cx="1014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HTTPS/SIGV4</a:t>
            </a:r>
          </a:p>
        </p:txBody>
      </p:sp>
      <p:sp>
        <p:nvSpPr>
          <p:cNvPr id="40" name="TextBox 39"/>
          <p:cNvSpPr txBox="1"/>
          <p:nvPr/>
        </p:nvSpPr>
        <p:spPr>
          <a:xfrm rot="20552378">
            <a:off x="4622986" y="1549401"/>
            <a:ext cx="830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MQTT/TLS</a:t>
            </a:r>
          </a:p>
        </p:txBody>
      </p:sp>
      <p:sp>
        <p:nvSpPr>
          <p:cNvPr id="45" name="TextBox 44"/>
          <p:cNvSpPr txBox="1"/>
          <p:nvPr/>
        </p:nvSpPr>
        <p:spPr>
          <a:xfrm rot="21131937">
            <a:off x="5092885" y="1844676"/>
            <a:ext cx="830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MQTT/TLS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89550" y="2193927"/>
            <a:ext cx="830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MQTT/TLS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47520" y="1363549"/>
            <a:ext cx="99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设备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13482" y="2801154"/>
            <a:ext cx="99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应用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26000" y="2252919"/>
            <a:ext cx="995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/>
              <a:t>安全</a:t>
            </a:r>
          </a:p>
          <a:p>
            <a:r>
              <a:rPr lang="zh-TW" altLang="en-US" sz="1400" b="1" dirty="0"/>
              <a:t>发布</a:t>
            </a:r>
            <a:r>
              <a:rPr lang="en-US" altLang="zh-TW" sz="1400" b="1" dirty="0"/>
              <a:t>/</a:t>
            </a:r>
            <a:r>
              <a:rPr lang="zh-TW" altLang="en-US" sz="1400" b="1" dirty="0"/>
              <a:t>订阅</a:t>
            </a:r>
            <a:endParaRPr lang="en-US" altLang="zh-TW" sz="1400" b="1" dirty="0"/>
          </a:p>
          <a:p>
            <a:r>
              <a:rPr lang="zh-TW" altLang="en-US" sz="1400" b="1" dirty="0"/>
              <a:t>代理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2558" y="97165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>
                <a:latin typeface="+mj-ea"/>
                <a:ea typeface="+mj-ea"/>
                <a:cs typeface="Abadi MT Condensed Light" charset="0"/>
              </a:rPr>
              <a:t>物联网的发布</a:t>
            </a:r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/</a:t>
            </a:r>
            <a:r>
              <a:rPr lang="zh-TW" altLang="en-US" sz="2500" b="1" dirty="0">
                <a:latin typeface="+mj-ea"/>
                <a:ea typeface="+mj-ea"/>
                <a:cs typeface="Abadi MT Condensed Light" charset="0"/>
              </a:rPr>
              <a:t>订阅代理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9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53" y="3082613"/>
            <a:ext cx="575933" cy="575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112" y="2573863"/>
            <a:ext cx="2026508" cy="20265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480" y="3387950"/>
            <a:ext cx="928747" cy="464374"/>
          </a:xfrm>
          <a:prstGeom prst="rect">
            <a:avLst/>
          </a:prstGeom>
        </p:spPr>
      </p:pic>
      <p:pic>
        <p:nvPicPr>
          <p:cNvPr id="15" name="Picture 14" descr="SNS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9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325" y="3338576"/>
            <a:ext cx="499506" cy="499506"/>
          </a:xfrm>
          <a:prstGeom prst="rect">
            <a:avLst/>
          </a:prstGeom>
        </p:spPr>
      </p:pic>
      <p:pic>
        <p:nvPicPr>
          <p:cNvPr id="16" name="Picture 15" descr="Kinesi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247" y="2850921"/>
            <a:ext cx="334951" cy="401942"/>
          </a:xfrm>
          <a:prstGeom prst="rect">
            <a:avLst/>
          </a:prstGeom>
        </p:spPr>
      </p:pic>
      <p:pic>
        <p:nvPicPr>
          <p:cNvPr id="17" name="Picture 16" descr="DynamoDB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989" y="2825154"/>
            <a:ext cx="435285" cy="435285"/>
          </a:xfrm>
          <a:prstGeom prst="rect">
            <a:avLst/>
          </a:prstGeom>
        </p:spPr>
      </p:pic>
      <p:pic>
        <p:nvPicPr>
          <p:cNvPr id="18" name="Picture 17" descr="S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956" y="2790902"/>
            <a:ext cx="456479" cy="4564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04030" y="375638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规则引擎</a:t>
            </a:r>
            <a:endParaRPr lang="en-US" sz="1400" dirty="0"/>
          </a:p>
        </p:txBody>
      </p:sp>
      <p:pic>
        <p:nvPicPr>
          <p:cNvPr id="24" name="Picture 23" descr="Amazon-Elastic-Load-Balacing.png"/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991" y="3010335"/>
            <a:ext cx="731520" cy="731520"/>
          </a:xfrm>
          <a:prstGeom prst="rect">
            <a:avLst/>
          </a:prstGeom>
        </p:spPr>
      </p:pic>
      <p:cxnSp>
        <p:nvCxnSpPr>
          <p:cNvPr id="30" name="Straight Connector 29"/>
          <p:cNvCxnSpPr>
            <a:stCxn id="3" idx="3"/>
            <a:endCxn id="24" idx="1"/>
          </p:cNvCxnSpPr>
          <p:nvPr/>
        </p:nvCxnSpPr>
        <p:spPr>
          <a:xfrm>
            <a:off x="1019286" y="3370580"/>
            <a:ext cx="1063707" cy="551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068217" y="3330536"/>
            <a:ext cx="1098829" cy="889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SQS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81" y="3326407"/>
            <a:ext cx="473780" cy="4737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66975" y="3830360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Lambda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251886" y="383416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SNS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197700" y="3820654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SQS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319443" y="2537313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S3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116632" y="2550821"/>
            <a:ext cx="1072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Amazon Kinesis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738306" y="2537312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DDB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5828361" y="3316215"/>
            <a:ext cx="500546" cy="81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RDS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018" y="2892303"/>
            <a:ext cx="384199" cy="38419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268502" y="2630603"/>
            <a:ext cx="85210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RDS</a:t>
            </a:r>
          </a:p>
        </p:txBody>
      </p:sp>
      <p:pic>
        <p:nvPicPr>
          <p:cNvPr id="55" name="Picture 54" descr="RedShift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062" y="3398040"/>
            <a:ext cx="384199" cy="38419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998998" y="3819613"/>
            <a:ext cx="103034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Amazon Redshift</a:t>
            </a:r>
          </a:p>
        </p:txBody>
      </p:sp>
      <p:pic>
        <p:nvPicPr>
          <p:cNvPr id="57" name="Picture 56" descr="Glacier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042" y="2876880"/>
            <a:ext cx="384199" cy="38419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964068" y="2581090"/>
            <a:ext cx="612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Amazon Glacier</a:t>
            </a:r>
          </a:p>
        </p:txBody>
      </p:sp>
      <p:pic>
        <p:nvPicPr>
          <p:cNvPr id="59" name="Picture 58" descr="EC2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069" y="3379136"/>
            <a:ext cx="384199" cy="38419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816893" y="3812849"/>
            <a:ext cx="8367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EC2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490709" y="4086216"/>
            <a:ext cx="615" cy="59520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007924" y="4090019"/>
            <a:ext cx="615" cy="59520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2558" y="97165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>
                <a:latin typeface="+mj-ea"/>
                <a:ea typeface="+mj-ea"/>
                <a:cs typeface="Abadi MT Condensed Light" charset="0"/>
              </a:rPr>
              <a:t>物联网规则引擎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2558" y="4401454"/>
            <a:ext cx="393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规则引擎连接</a:t>
            </a:r>
            <a:r>
              <a:rPr lang="en-US" altLang="zh-TW" b="1" dirty="0"/>
              <a:t>AWS</a:t>
            </a:r>
            <a:r>
              <a:rPr lang="zh-TW" altLang="en-US" b="1" dirty="0"/>
              <a:t>物联网外部端点与内部</a:t>
            </a:r>
            <a:r>
              <a:rPr lang="en-US" altLang="zh-TW" b="1" dirty="0"/>
              <a:t>AWS</a:t>
            </a:r>
            <a:r>
              <a:rPr lang="zh-TW" altLang="en-US" b="1" dirty="0"/>
              <a:t>服务</a:t>
            </a:r>
          </a:p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975284" y="1483694"/>
            <a:ext cx="393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1. AWS</a:t>
            </a:r>
            <a:r>
              <a:rPr lang="zh-TW" altLang="en-US" b="1" dirty="0"/>
              <a:t>服务</a:t>
            </a:r>
            <a:br>
              <a:rPr lang="zh-TW" altLang="en-US" b="1" dirty="0"/>
            </a:br>
            <a:r>
              <a:rPr lang="zh-TW" altLang="en-US" b="1" dirty="0"/>
              <a:t>（已直接整合）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796" y="1452638"/>
            <a:ext cx="3098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2. AWS</a:t>
            </a:r>
            <a:r>
              <a:rPr lang="zh-TW" altLang="en-US" b="1" dirty="0"/>
              <a:t>其他服务</a:t>
            </a:r>
            <a:br>
              <a:rPr lang="zh-TW" altLang="en-US" b="1" dirty="0"/>
            </a:br>
            <a:r>
              <a:rPr lang="zh-TW" altLang="en-US" b="1" dirty="0"/>
              <a:t>（通过</a:t>
            </a:r>
            <a:r>
              <a:rPr lang="en-US" altLang="zh-TW" b="1" dirty="0"/>
              <a:t>Amazon Kinesis, </a:t>
            </a:r>
          </a:p>
          <a:p>
            <a:r>
              <a:rPr lang="en-US" altLang="zh-TW" b="1" dirty="0"/>
              <a:t>Lambda, S3</a:t>
            </a:r>
            <a:r>
              <a:rPr lang="zh-TW" altLang="en-US" b="1" dirty="0"/>
              <a:t>等服务）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00065" y="4842010"/>
            <a:ext cx="393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3. </a:t>
            </a:r>
            <a:r>
              <a:rPr lang="zh-TW" altLang="en-US" b="1" dirty="0"/>
              <a:t>外部端点</a:t>
            </a:r>
            <a:br>
              <a:rPr lang="zh-TW" altLang="en-US" b="1" dirty="0"/>
            </a:br>
            <a:r>
              <a:rPr lang="zh-TW" altLang="en-US" b="1" dirty="0"/>
              <a:t>（透过</a:t>
            </a:r>
            <a:r>
              <a:rPr lang="en-US" altLang="zh-TW" b="1" dirty="0"/>
              <a:t>SNS, Lambda</a:t>
            </a:r>
            <a:r>
              <a:rPr lang="zh-TW" altLang="en-US" b="1" dirty="0"/>
              <a:t>）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65306" y="291358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规则行动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126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482558" y="97165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>
                <a:latin typeface="+mj-ea"/>
                <a:ea typeface="+mj-ea"/>
                <a:cs typeface="Abadi MT Condensed Light" charset="0"/>
              </a:rPr>
              <a:t>物联网</a:t>
            </a:r>
            <a:r>
              <a:rPr lang="zh-TW" altLang="en-US" sz="2500" b="1" dirty="0">
                <a:latin typeface="+mj-ea"/>
                <a:ea typeface="+mj-ea"/>
                <a:cs typeface="Abadi MT Condensed Light" charset="0"/>
              </a:rPr>
              <a:t>设备软件开发工具包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pic>
        <p:nvPicPr>
          <p:cNvPr id="27" name="Picture 26" descr="Ja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45" y="2764631"/>
            <a:ext cx="731520" cy="731520"/>
          </a:xfrm>
          <a:prstGeom prst="rect">
            <a:avLst/>
          </a:prstGeom>
        </p:spPr>
      </p:pic>
      <p:pic>
        <p:nvPicPr>
          <p:cNvPr id="28" name="Picture 27" descr="Java.png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26" y="2758270"/>
            <a:ext cx="731520" cy="731520"/>
          </a:xfrm>
          <a:prstGeom prst="rect">
            <a:avLst/>
          </a:prstGeom>
        </p:spPr>
      </p:pic>
      <p:pic>
        <p:nvPicPr>
          <p:cNvPr id="29" name="Picture 28" descr="Java.png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21" y="2721332"/>
            <a:ext cx="731520" cy="731520"/>
          </a:xfrm>
          <a:prstGeom prst="rect">
            <a:avLst/>
          </a:prstGeom>
        </p:spPr>
      </p:pic>
      <p:pic>
        <p:nvPicPr>
          <p:cNvPr id="30" name="Picture 29" descr="Andro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117" y="2752378"/>
            <a:ext cx="731520" cy="731520"/>
          </a:xfrm>
          <a:prstGeom prst="rect">
            <a:avLst/>
          </a:prstGeom>
        </p:spPr>
      </p:pic>
      <p:pic>
        <p:nvPicPr>
          <p:cNvPr id="31" name="Picture 30" descr="i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94" y="2752378"/>
            <a:ext cx="731520" cy="731520"/>
          </a:xfrm>
          <a:prstGeom prst="rect">
            <a:avLst/>
          </a:prstGeom>
        </p:spPr>
      </p:pic>
      <p:sp>
        <p:nvSpPr>
          <p:cNvPr id="32" name="Text Placeholder 3"/>
          <p:cNvSpPr txBox="1">
            <a:spLocks/>
          </p:cNvSpPr>
          <p:nvPr/>
        </p:nvSpPr>
        <p:spPr>
          <a:xfrm>
            <a:off x="65686" y="3984334"/>
            <a:ext cx="2319987" cy="3409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C-SDK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zh-TW" altLang="en-US" sz="1400" dirty="0">
                <a:solidFill>
                  <a:schemeClr val="tx1"/>
                </a:solidFill>
              </a:rPr>
              <a:t>理想使用场景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zh-TW" altLang="en-US" sz="1400" dirty="0">
                <a:solidFill>
                  <a:schemeClr val="tx1"/>
                </a:solidFill>
              </a:rPr>
              <a:t/>
            </a:r>
            <a:br>
              <a:rPr lang="zh-TW" alt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embedded OS)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 Placeholder 4"/>
          <p:cNvSpPr txBox="1">
            <a:spLocks/>
          </p:cNvSpPr>
          <p:nvPr/>
        </p:nvSpPr>
        <p:spPr>
          <a:xfrm>
            <a:off x="1998170" y="3984334"/>
            <a:ext cx="2706232" cy="3409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JS-SDK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zh-TW" altLang="en-US" sz="1400" dirty="0">
                <a:solidFill>
                  <a:schemeClr val="tx1"/>
                </a:solidFill>
              </a:rPr>
              <a:t>理想使用场景</a:t>
            </a:r>
            <a:br>
              <a:rPr lang="zh-TW" alt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Embedded Linux Platforms)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Text Placeholder 5"/>
          <p:cNvSpPr txBox="1">
            <a:spLocks/>
          </p:cNvSpPr>
          <p:nvPr/>
        </p:nvSpPr>
        <p:spPr>
          <a:xfrm>
            <a:off x="4634585" y="3984334"/>
            <a:ext cx="1797050" cy="3409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Arduino Library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(Arduino Yun)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Text Placeholder 6"/>
          <p:cNvSpPr txBox="1">
            <a:spLocks/>
          </p:cNvSpPr>
          <p:nvPr/>
        </p:nvSpPr>
        <p:spPr>
          <a:xfrm>
            <a:off x="6990345" y="3984334"/>
            <a:ext cx="1797050" cy="3409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Mobile SDK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(Android and iOS)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91" y="1496065"/>
            <a:ext cx="1142273" cy="14279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05" y="3780061"/>
            <a:ext cx="1417951" cy="11170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06" y="3629712"/>
            <a:ext cx="1640959" cy="12885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97" y="1796133"/>
            <a:ext cx="1190811" cy="103482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04" y="1797509"/>
            <a:ext cx="1717216" cy="122167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088" y="2961291"/>
            <a:ext cx="1031957" cy="51391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91" y="3064401"/>
            <a:ext cx="1323038" cy="4626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20" y="3905842"/>
            <a:ext cx="1273185" cy="93366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895" y="5056402"/>
            <a:ext cx="803689" cy="53076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985" y="2961342"/>
            <a:ext cx="1030637" cy="5972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4448" y="3112399"/>
            <a:ext cx="1547073" cy="2583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5972" y="2961292"/>
            <a:ext cx="1516936" cy="3559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155" y="5142427"/>
            <a:ext cx="1221910" cy="3089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01392" y="4999860"/>
            <a:ext cx="1468502" cy="533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45853" y="5466774"/>
            <a:ext cx="1207560" cy="26981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34267" y="5142428"/>
            <a:ext cx="920087" cy="24842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80178" y="5003231"/>
            <a:ext cx="654089" cy="65408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76" y="3683771"/>
            <a:ext cx="1272041" cy="12133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92" y="1609370"/>
            <a:ext cx="1671445" cy="119388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36" y="1602151"/>
            <a:ext cx="1578772" cy="12288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29386" y="2834968"/>
            <a:ext cx="969545" cy="50439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972" y="3525755"/>
            <a:ext cx="1821231" cy="128983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36305" y="5112596"/>
            <a:ext cx="920087" cy="24842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82558" y="97165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>
                <a:latin typeface="+mj-ea"/>
                <a:ea typeface="+mj-ea"/>
                <a:cs typeface="Abadi MT Condensed Light" charset="0"/>
              </a:rPr>
              <a:t>物联网</a:t>
            </a:r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S</a:t>
            </a:r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tarter </a:t>
            </a:r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K</a:t>
            </a:r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its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智能助理</a:t>
            </a:r>
            <a:r>
              <a:rPr lang="en-US" altLang="zh-TW" dirty="0" smtClean="0"/>
              <a:t> (</a:t>
            </a:r>
            <a:r>
              <a:rPr lang="en-US" dirty="0" smtClean="0"/>
              <a:t>IA</a:t>
            </a:r>
            <a:r>
              <a:rPr lang="en-US" altLang="zh-TW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9" y="1866901"/>
            <a:ext cx="6328469" cy="3552825"/>
          </a:xfrm>
        </p:spPr>
      </p:pic>
    </p:spTree>
    <p:extLst>
      <p:ext uri="{BB962C8B-B14F-4D97-AF65-F5344CB8AC3E}">
        <p14:creationId xmlns:p14="http://schemas.microsoft.com/office/powerpoint/2010/main" val="77804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411075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89077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270747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1" y="1890773"/>
            <a:ext cx="37379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‘$</a:t>
            </a:r>
            <a:r>
              <a:rPr lang="en-US" sz="1600" dirty="0" err="1"/>
              <a:t>aws</a:t>
            </a:r>
            <a:r>
              <a:rPr lang="en-US" sz="1600" dirty="0"/>
              <a:t>/things/</a:t>
            </a:r>
            <a:r>
              <a:rPr lang="en-US" sz="1600" dirty="0" err="1"/>
              <a:t>abot</a:t>
            </a:r>
            <a:r>
              <a:rPr lang="en-US" sz="1600" dirty="0"/>
              <a:t>-lamp/shadow/update’</a:t>
            </a:r>
            <a:endParaRPr lang="zh-TW" altLang="en-US" sz="1600" dirty="0"/>
          </a:p>
          <a:p>
            <a:r>
              <a:rPr lang="ro-RO" sz="1600" dirty="0"/>
              <a:t>{</a:t>
            </a:r>
          </a:p>
          <a:p>
            <a:r>
              <a:rPr lang="ro-RO" sz="1600" dirty="0"/>
              <a:t>	“state” : {</a:t>
            </a:r>
            <a:endParaRPr lang="zh-TW" altLang="en-US" sz="1600" dirty="0"/>
          </a:p>
          <a:p>
            <a:r>
              <a:rPr lang="ro-RO" sz="1600" dirty="0"/>
              <a:t>	</a:t>
            </a:r>
            <a:r>
              <a:rPr lang="ro-RO" sz="1600" dirty="0"/>
              <a:t>	"</a:t>
            </a:r>
            <a:r>
              <a:rPr lang="ro-RO" sz="1600" dirty="0" err="1">
                <a:solidFill>
                  <a:srgbClr val="FF0000"/>
                </a:solidFill>
              </a:rPr>
              <a:t>reported</a:t>
            </a:r>
            <a:r>
              <a:rPr lang="ro-RO" sz="1600" dirty="0"/>
              <a:t>": </a:t>
            </a:r>
            <a:r>
              <a:rPr lang="ro-RO" sz="1600" dirty="0"/>
              <a:t>{        </a:t>
            </a:r>
          </a:p>
          <a:p>
            <a:r>
              <a:rPr lang="ro-RO" sz="1600" dirty="0"/>
              <a:t>	</a:t>
            </a:r>
            <a:r>
              <a:rPr lang="ro-RO" sz="1600" dirty="0"/>
              <a:t>		"</a:t>
            </a:r>
            <a:r>
              <a:rPr lang="ro-RO" sz="1600" dirty="0"/>
              <a:t>on": </a:t>
            </a:r>
            <a:r>
              <a:rPr lang="ro-RO" sz="1600" dirty="0">
                <a:solidFill>
                  <a:srgbClr val="7030A0"/>
                </a:solidFill>
              </a:rPr>
              <a:t>false</a:t>
            </a:r>
          </a:p>
          <a:p>
            <a:r>
              <a:rPr lang="ro-RO" sz="1600" dirty="0"/>
              <a:t>	</a:t>
            </a:r>
            <a:r>
              <a:rPr lang="ro-RO" sz="1600" dirty="0"/>
              <a:t>	}</a:t>
            </a:r>
          </a:p>
          <a:p>
            <a:r>
              <a:rPr lang="ro-RO" sz="1600" dirty="0"/>
              <a:t>	}</a:t>
            </a:r>
          </a:p>
          <a:p>
            <a:r>
              <a:rPr lang="ro-RO" sz="1600" dirty="0"/>
              <a:t>}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90541" y="3761225"/>
            <a:ext cx="854111" cy="602901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78000" y="3724120"/>
            <a:ext cx="887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</a:t>
            </a:r>
            <a:r>
              <a:rPr lang="en-US" sz="1600" dirty="0"/>
              <a:t>n: </a:t>
            </a:r>
            <a:r>
              <a:rPr lang="en-US" sz="1600" dirty="0">
                <a:solidFill>
                  <a:srgbClr val="7030A0"/>
                </a:solidFill>
              </a:rPr>
              <a:t>false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411075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89077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270747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1" y="1890772"/>
            <a:ext cx="37379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‘$</a:t>
            </a:r>
            <a:r>
              <a:rPr lang="en-US" sz="1600" dirty="0" err="1"/>
              <a:t>aws</a:t>
            </a:r>
            <a:r>
              <a:rPr lang="en-US" sz="1600" dirty="0"/>
              <a:t>/things/</a:t>
            </a:r>
            <a:r>
              <a:rPr lang="en-US" sz="1600" dirty="0" err="1"/>
              <a:t>abot</a:t>
            </a:r>
            <a:r>
              <a:rPr lang="en-US" sz="1600" dirty="0"/>
              <a:t>-lamp/shadow/update’</a:t>
            </a:r>
            <a:endParaRPr lang="zh-TW" altLang="en-US" sz="1600" dirty="0"/>
          </a:p>
          <a:p>
            <a:r>
              <a:rPr lang="ro-RO" sz="1600" dirty="0"/>
              <a:t>{</a:t>
            </a:r>
          </a:p>
          <a:p>
            <a:r>
              <a:rPr lang="ro-RO" sz="1600" dirty="0"/>
              <a:t>	"state" : {</a:t>
            </a:r>
            <a:endParaRPr lang="zh-TW" altLang="en-US" sz="1600" dirty="0"/>
          </a:p>
          <a:p>
            <a:endParaRPr lang="ro-RO" sz="1600" dirty="0"/>
          </a:p>
          <a:p>
            <a:r>
              <a:rPr lang="ro-RO" sz="1600" dirty="0"/>
              <a:t>		"</a:t>
            </a:r>
            <a:r>
              <a:rPr lang="ro-RO" sz="1600" dirty="0" err="1">
                <a:solidFill>
                  <a:srgbClr val="0070C0"/>
                </a:solidFill>
              </a:rPr>
              <a:t>desired</a:t>
            </a:r>
            <a:r>
              <a:rPr lang="ro-RO" sz="1600" dirty="0"/>
              <a:t>": {        </a:t>
            </a:r>
            <a:endParaRPr lang="ro-RO" sz="1600" dirty="0"/>
          </a:p>
          <a:p>
            <a:r>
              <a:rPr lang="ro-RO" sz="1600" dirty="0"/>
              <a:t>	</a:t>
            </a:r>
            <a:r>
              <a:rPr lang="ro-RO" sz="1600" dirty="0"/>
              <a:t>		"</a:t>
            </a:r>
            <a:r>
              <a:rPr lang="ro-RO" sz="1600" dirty="0"/>
              <a:t>on": </a:t>
            </a:r>
            <a:r>
              <a:rPr lang="ro-RO" sz="1600" dirty="0" err="1">
                <a:solidFill>
                  <a:srgbClr val="7030A0"/>
                </a:solidFill>
              </a:rPr>
              <a:t>true</a:t>
            </a:r>
            <a:endParaRPr lang="ro-RO" sz="1600" dirty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/>
              <a:t>	},    </a:t>
            </a:r>
          </a:p>
          <a:p>
            <a:r>
              <a:rPr lang="ro-RO" sz="1600" dirty="0"/>
              <a:t>	</a:t>
            </a:r>
            <a:r>
              <a:rPr lang="ro-RO" sz="1600" dirty="0"/>
              <a:t>	"</a:t>
            </a:r>
            <a:r>
              <a:rPr lang="ro-RO" sz="1600" dirty="0" err="1">
                <a:solidFill>
                  <a:srgbClr val="FF0000"/>
                </a:solidFill>
              </a:rPr>
              <a:t>reported</a:t>
            </a:r>
            <a:r>
              <a:rPr lang="ro-RO" sz="1600" dirty="0"/>
              <a:t>": </a:t>
            </a:r>
            <a:r>
              <a:rPr lang="ro-RO" sz="1600" dirty="0"/>
              <a:t>{        </a:t>
            </a:r>
          </a:p>
          <a:p>
            <a:r>
              <a:rPr lang="ro-RO" sz="1600" dirty="0"/>
              <a:t>	</a:t>
            </a:r>
            <a:r>
              <a:rPr lang="ro-RO" sz="1600" dirty="0"/>
              <a:t>		"</a:t>
            </a:r>
            <a:r>
              <a:rPr lang="ro-RO" sz="1600" dirty="0"/>
              <a:t>on": </a:t>
            </a:r>
            <a:r>
              <a:rPr lang="ro-RO" sz="1600" dirty="0">
                <a:solidFill>
                  <a:srgbClr val="7030A0"/>
                </a:solidFill>
              </a:rPr>
              <a:t>false</a:t>
            </a:r>
          </a:p>
          <a:p>
            <a:r>
              <a:rPr lang="ro-RO" sz="1600" dirty="0"/>
              <a:t>	</a:t>
            </a:r>
            <a:r>
              <a:rPr lang="ro-RO" sz="1600" dirty="0"/>
              <a:t>	}</a:t>
            </a:r>
          </a:p>
          <a:p>
            <a:r>
              <a:rPr lang="ro-RO" sz="1600" dirty="0"/>
              <a:t>	}</a:t>
            </a:r>
          </a:p>
          <a:p>
            <a:r>
              <a:rPr lang="ro-RO" sz="1600" dirty="0"/>
              <a:t>}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529296" y="2245136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</a:t>
            </a:r>
            <a:r>
              <a:rPr lang="en-US" sz="1600" dirty="0"/>
              <a:t>n: </a:t>
            </a:r>
            <a:r>
              <a:rPr lang="en-US" sz="1600" dirty="0">
                <a:solidFill>
                  <a:srgbClr val="7030A0"/>
                </a:solidFill>
              </a:rPr>
              <a:t>true</a:t>
            </a:r>
            <a:endParaRPr lang="en-US" sz="1600" dirty="0">
              <a:solidFill>
                <a:srgbClr val="7030A0"/>
              </a:solidFill>
            </a:endParaRPr>
          </a:p>
        </p:txBody>
      </p:sp>
      <p:cxnSp>
        <p:nvCxnSpPr>
          <p:cNvPr id="3" name="Straight Arrow Connector 2"/>
          <p:cNvCxnSpPr>
            <a:stCxn id="5" idx="3"/>
          </p:cNvCxnSpPr>
          <p:nvPr/>
        </p:nvCxnSpPr>
        <p:spPr>
          <a:xfrm>
            <a:off x="2190540" y="2459900"/>
            <a:ext cx="957774" cy="569128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57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411075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89077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270747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1" y="1659274"/>
            <a:ext cx="373798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‘$</a:t>
            </a:r>
            <a:r>
              <a:rPr lang="en-US" sz="1600" dirty="0" err="1"/>
              <a:t>aws</a:t>
            </a:r>
            <a:r>
              <a:rPr lang="en-US" sz="1600" dirty="0"/>
              <a:t>/things/</a:t>
            </a:r>
            <a:r>
              <a:rPr lang="en-US" sz="1600" dirty="0" err="1"/>
              <a:t>abot</a:t>
            </a:r>
            <a:r>
              <a:rPr lang="en-US" sz="1600" dirty="0"/>
              <a:t>-lamp/shadow/update’</a:t>
            </a:r>
            <a:endParaRPr lang="zh-TW" altLang="en-US" sz="1600" dirty="0"/>
          </a:p>
          <a:p>
            <a:r>
              <a:rPr lang="ro-RO" sz="1600" dirty="0"/>
              <a:t>{</a:t>
            </a:r>
          </a:p>
          <a:p>
            <a:r>
              <a:rPr lang="ro-RO" sz="1600" dirty="0"/>
              <a:t>	"state" : {</a:t>
            </a:r>
            <a:endParaRPr lang="zh-TW" altLang="en-US" sz="1600" dirty="0"/>
          </a:p>
          <a:p>
            <a:endParaRPr lang="ro-RO" sz="1600" dirty="0"/>
          </a:p>
          <a:p>
            <a:r>
              <a:rPr lang="ro-RO" sz="1600" dirty="0"/>
              <a:t>		"</a:t>
            </a:r>
            <a:r>
              <a:rPr lang="ro-RO" sz="1600" dirty="0" err="1">
                <a:solidFill>
                  <a:srgbClr val="0070C0"/>
                </a:solidFill>
              </a:rPr>
              <a:t>desired</a:t>
            </a:r>
            <a:r>
              <a:rPr lang="ro-RO" sz="1600" dirty="0"/>
              <a:t>": </a:t>
            </a:r>
            <a:r>
              <a:rPr lang="ro-RO" sz="1600" dirty="0"/>
              <a:t>{        </a:t>
            </a:r>
            <a:endParaRPr lang="ro-RO" sz="1600" dirty="0"/>
          </a:p>
          <a:p>
            <a:r>
              <a:rPr lang="ro-RO" sz="1600" dirty="0"/>
              <a:t>	</a:t>
            </a:r>
            <a:r>
              <a:rPr lang="ro-RO" sz="1600" dirty="0"/>
              <a:t>		"</a:t>
            </a:r>
            <a:r>
              <a:rPr lang="ro-RO" sz="1600" dirty="0"/>
              <a:t>on": </a:t>
            </a:r>
            <a:r>
              <a:rPr lang="ro-RO" sz="1600" dirty="0" err="1">
                <a:solidFill>
                  <a:srgbClr val="7030A0"/>
                </a:solidFill>
              </a:rPr>
              <a:t>true</a:t>
            </a:r>
            <a:endParaRPr lang="ro-RO" sz="1600" dirty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/>
              <a:t>	},    </a:t>
            </a:r>
          </a:p>
          <a:p>
            <a:r>
              <a:rPr lang="ro-RO" sz="1600" dirty="0"/>
              <a:t>	</a:t>
            </a:r>
            <a:r>
              <a:rPr lang="ro-RO" sz="1600" dirty="0"/>
              <a:t>	 </a:t>
            </a:r>
            <a:r>
              <a:rPr lang="ro-RO" sz="1600" dirty="0"/>
              <a:t>"</a:t>
            </a:r>
            <a:r>
              <a:rPr lang="ro-RO" sz="1600" dirty="0" err="1">
                <a:solidFill>
                  <a:srgbClr val="FF0000"/>
                </a:solidFill>
              </a:rPr>
              <a:t>reported</a:t>
            </a:r>
            <a:r>
              <a:rPr lang="ro-RO" sz="1600" dirty="0"/>
              <a:t>" : {     </a:t>
            </a:r>
            <a:r>
              <a:rPr lang="zh-TW" altLang="en-US" sz="1600" dirty="0"/>
              <a:t>     </a:t>
            </a:r>
            <a:r>
              <a:rPr lang="en-US" altLang="zh-TW" sz="1600" dirty="0"/>
              <a:t>un-sync</a:t>
            </a:r>
            <a:r>
              <a:rPr lang="ro-RO" sz="1600" dirty="0"/>
              <a:t>   </a:t>
            </a:r>
          </a:p>
          <a:p>
            <a:r>
              <a:rPr lang="ro-RO" sz="1600" dirty="0"/>
              <a:t>	</a:t>
            </a:r>
            <a:r>
              <a:rPr lang="ro-RO" sz="1600" dirty="0"/>
              <a:t>		"</a:t>
            </a:r>
            <a:r>
              <a:rPr lang="ro-RO" sz="1600" dirty="0"/>
              <a:t>on": </a:t>
            </a:r>
            <a:r>
              <a:rPr lang="ro-RO" sz="1600" dirty="0">
                <a:solidFill>
                  <a:srgbClr val="7030A0"/>
                </a:solidFill>
              </a:rPr>
              <a:t>false</a:t>
            </a:r>
          </a:p>
          <a:p>
            <a:r>
              <a:rPr lang="ro-RO" sz="1600" dirty="0"/>
              <a:t>	</a:t>
            </a:r>
            <a:r>
              <a:rPr lang="ro-RO" sz="1600" dirty="0"/>
              <a:t>	},</a:t>
            </a:r>
          </a:p>
          <a:p>
            <a:r>
              <a:rPr lang="zh-TW" altLang="en-US" sz="1600" dirty="0"/>
              <a:t>	</a:t>
            </a:r>
            <a:r>
              <a:rPr lang="zh-TW" altLang="en-US" sz="1600" dirty="0"/>
              <a:t>	</a:t>
            </a:r>
            <a:r>
              <a:rPr lang="en-US" altLang="zh-TW" sz="1600" dirty="0"/>
              <a:t>{</a:t>
            </a:r>
          </a:p>
          <a:p>
            <a:r>
              <a:rPr lang="ro-RO" sz="1600" dirty="0"/>
              <a:t>		 </a:t>
            </a:r>
            <a:r>
              <a:rPr lang="ro-RO" sz="1600" dirty="0"/>
              <a:t>"</a:t>
            </a:r>
            <a:r>
              <a:rPr lang="ro-RO" sz="1600" dirty="0">
                <a:solidFill>
                  <a:schemeClr val="accent5">
                    <a:lumMod val="75000"/>
                  </a:schemeClr>
                </a:solidFill>
              </a:rPr>
              <a:t>delta</a:t>
            </a:r>
            <a:r>
              <a:rPr lang="ro-RO" sz="1600" dirty="0"/>
              <a:t>": </a:t>
            </a:r>
            <a:r>
              <a:rPr lang="ro-RO" sz="1600" dirty="0"/>
              <a:t>{        </a:t>
            </a:r>
          </a:p>
          <a:p>
            <a:r>
              <a:rPr lang="ro-RO" sz="1600" dirty="0"/>
              <a:t>			"on": </a:t>
            </a:r>
            <a:r>
              <a:rPr lang="ro-RO" sz="1600" dirty="0" err="1">
                <a:solidFill>
                  <a:srgbClr val="7030A0"/>
                </a:solidFill>
              </a:rPr>
              <a:t>true</a:t>
            </a:r>
            <a:endParaRPr lang="en-US" altLang="zh-TW" sz="1600" dirty="0"/>
          </a:p>
          <a:p>
            <a:r>
              <a:rPr lang="en-US" altLang="zh-TW" sz="1600" dirty="0"/>
              <a:t>		}</a:t>
            </a:r>
            <a:endParaRPr lang="ro-RO" sz="1600" dirty="0"/>
          </a:p>
          <a:p>
            <a:r>
              <a:rPr lang="ro-RO" sz="1600" dirty="0"/>
              <a:t>	}</a:t>
            </a:r>
          </a:p>
          <a:p>
            <a:r>
              <a:rPr lang="ro-RO" sz="1600" dirty="0"/>
              <a:t>}</a:t>
            </a:r>
            <a:endParaRPr lang="en-US" sz="1600" dirty="0"/>
          </a:p>
        </p:txBody>
      </p:sp>
      <p:sp>
        <p:nvSpPr>
          <p:cNvPr id="26" name="Right Bracket 25"/>
          <p:cNvSpPr/>
          <p:nvPr/>
        </p:nvSpPr>
        <p:spPr>
          <a:xfrm>
            <a:off x="7743463" y="3029028"/>
            <a:ext cx="162046" cy="768192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/>
          <p:cNvCxnSpPr/>
          <p:nvPr/>
        </p:nvCxnSpPr>
        <p:spPr>
          <a:xfrm rot="10800000" flipV="1">
            <a:off x="7222605" y="3797220"/>
            <a:ext cx="1180619" cy="729205"/>
          </a:xfrm>
          <a:prstGeom prst="bentConnector3">
            <a:avLst>
              <a:gd name="adj1" fmla="val -9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2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411075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89077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270747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1" y="1659274"/>
            <a:ext cx="373798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‘$</a:t>
            </a:r>
            <a:r>
              <a:rPr lang="en-US" sz="1600" dirty="0" err="1"/>
              <a:t>aws</a:t>
            </a:r>
            <a:r>
              <a:rPr lang="en-US" sz="1600" dirty="0"/>
              <a:t>/things/</a:t>
            </a:r>
            <a:r>
              <a:rPr lang="en-US" sz="1600" dirty="0" err="1"/>
              <a:t>abot</a:t>
            </a:r>
            <a:r>
              <a:rPr lang="en-US" sz="1600" dirty="0"/>
              <a:t>-lamp/shadow/update’</a:t>
            </a:r>
            <a:endParaRPr lang="zh-TW" altLang="en-US" sz="1600" dirty="0"/>
          </a:p>
          <a:p>
            <a:r>
              <a:rPr lang="ro-RO" sz="1600" dirty="0"/>
              <a:t>{</a:t>
            </a:r>
          </a:p>
          <a:p>
            <a:r>
              <a:rPr lang="ro-RO" sz="1600" dirty="0"/>
              <a:t>	"state" : {</a:t>
            </a:r>
            <a:endParaRPr lang="zh-TW" altLang="en-US" sz="1600" dirty="0"/>
          </a:p>
          <a:p>
            <a:endParaRPr lang="ro-RO" sz="1600" dirty="0"/>
          </a:p>
          <a:p>
            <a:r>
              <a:rPr lang="ro-RO" sz="1600" dirty="0"/>
              <a:t>		"</a:t>
            </a:r>
            <a:r>
              <a:rPr lang="ro-RO" sz="1600" dirty="0" err="1">
                <a:solidFill>
                  <a:srgbClr val="0070C0"/>
                </a:solidFill>
              </a:rPr>
              <a:t>desired</a:t>
            </a:r>
            <a:r>
              <a:rPr lang="ro-RO" sz="1600" dirty="0"/>
              <a:t>": {        </a:t>
            </a:r>
            <a:endParaRPr lang="ro-RO" sz="1600" dirty="0"/>
          </a:p>
          <a:p>
            <a:r>
              <a:rPr lang="ro-RO" sz="1600" dirty="0"/>
              <a:t>	</a:t>
            </a:r>
            <a:r>
              <a:rPr lang="ro-RO" sz="1600" dirty="0"/>
              <a:t>		"</a:t>
            </a:r>
            <a:r>
              <a:rPr lang="ro-RO" sz="1600" dirty="0"/>
              <a:t>on": </a:t>
            </a:r>
            <a:r>
              <a:rPr lang="ro-RO" sz="1600" dirty="0" err="1">
                <a:solidFill>
                  <a:srgbClr val="7030A0"/>
                </a:solidFill>
              </a:rPr>
              <a:t>true</a:t>
            </a:r>
            <a:endParaRPr lang="ro-RO" sz="1600" dirty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/>
              <a:t>	},    </a:t>
            </a:r>
          </a:p>
          <a:p>
            <a:r>
              <a:rPr lang="ro-RO" sz="1600" dirty="0"/>
              <a:t>	</a:t>
            </a:r>
            <a:r>
              <a:rPr lang="ro-RO" sz="1600" dirty="0"/>
              <a:t>	"</a:t>
            </a:r>
            <a:r>
              <a:rPr lang="ro-RO" sz="1600" dirty="0" err="1">
                <a:solidFill>
                  <a:srgbClr val="FF0000"/>
                </a:solidFill>
              </a:rPr>
              <a:t>reported</a:t>
            </a:r>
            <a:r>
              <a:rPr lang="ro-RO" sz="1600" dirty="0"/>
              <a:t>": </a:t>
            </a:r>
            <a:r>
              <a:rPr lang="ro-RO" sz="1600" dirty="0"/>
              <a:t>{        </a:t>
            </a:r>
          </a:p>
          <a:p>
            <a:r>
              <a:rPr lang="ro-RO" sz="1600" dirty="0"/>
              <a:t>	</a:t>
            </a:r>
            <a:r>
              <a:rPr lang="ro-RO" sz="1600" dirty="0"/>
              <a:t>		"</a:t>
            </a:r>
            <a:r>
              <a:rPr lang="ro-RO" sz="1600" dirty="0"/>
              <a:t>on": </a:t>
            </a:r>
            <a:r>
              <a:rPr lang="ro-RO" sz="1600" dirty="0">
                <a:solidFill>
                  <a:srgbClr val="7030A0"/>
                </a:solidFill>
              </a:rPr>
              <a:t>false</a:t>
            </a:r>
          </a:p>
          <a:p>
            <a:r>
              <a:rPr lang="ro-RO" sz="1600" dirty="0"/>
              <a:t>	</a:t>
            </a:r>
            <a:r>
              <a:rPr lang="ro-RO" sz="1600" dirty="0"/>
              <a:t>	},</a:t>
            </a:r>
          </a:p>
          <a:p>
            <a:r>
              <a:rPr lang="zh-TW" altLang="en-US" sz="1600" dirty="0"/>
              <a:t>	</a:t>
            </a:r>
            <a:r>
              <a:rPr lang="zh-TW" altLang="en-US" sz="1600" dirty="0"/>
              <a:t>	</a:t>
            </a:r>
            <a:r>
              <a:rPr lang="en-US" altLang="zh-TW" sz="1600" dirty="0"/>
              <a:t>{</a:t>
            </a:r>
          </a:p>
          <a:p>
            <a:r>
              <a:rPr lang="ro-RO" sz="1600" dirty="0"/>
              <a:t>		 </a:t>
            </a:r>
            <a:r>
              <a:rPr lang="ro-RO" sz="1600" dirty="0"/>
              <a:t>"</a:t>
            </a:r>
            <a:r>
              <a:rPr lang="ro-RO" sz="1600" dirty="0">
                <a:solidFill>
                  <a:schemeClr val="accent5">
                    <a:lumMod val="75000"/>
                  </a:schemeClr>
                </a:solidFill>
              </a:rPr>
              <a:t>delta</a:t>
            </a:r>
            <a:r>
              <a:rPr lang="ro-RO" sz="1600" dirty="0"/>
              <a:t>" : </a:t>
            </a:r>
            <a:r>
              <a:rPr lang="ro-RO" sz="1600" dirty="0"/>
              <a:t>{        </a:t>
            </a:r>
          </a:p>
          <a:p>
            <a:r>
              <a:rPr lang="ro-RO" sz="1600" dirty="0"/>
              <a:t>			"on": </a:t>
            </a:r>
            <a:r>
              <a:rPr lang="ro-RO" sz="1600" dirty="0" err="1">
                <a:solidFill>
                  <a:srgbClr val="7030A0"/>
                </a:solidFill>
              </a:rPr>
              <a:t>true</a:t>
            </a:r>
            <a:endParaRPr lang="en-US" altLang="zh-TW" sz="1600" dirty="0"/>
          </a:p>
          <a:p>
            <a:r>
              <a:rPr lang="en-US" altLang="zh-TW" sz="1600" dirty="0"/>
              <a:t>		}</a:t>
            </a:r>
            <a:endParaRPr lang="ro-RO" sz="1600" dirty="0"/>
          </a:p>
          <a:p>
            <a:r>
              <a:rPr lang="ro-RO" sz="1600" dirty="0"/>
              <a:t>	}</a:t>
            </a:r>
          </a:p>
          <a:p>
            <a:r>
              <a:rPr lang="ro-RO" sz="1600" dirty="0"/>
              <a:t>}</a:t>
            </a:r>
            <a:endParaRPr lang="en-US" sz="16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190541" y="3820369"/>
            <a:ext cx="946199" cy="60188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03034" y="3772197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</a:t>
            </a:r>
            <a:r>
              <a:rPr lang="en-US" sz="1600" dirty="0"/>
              <a:t>n</a:t>
            </a:r>
            <a:r>
              <a:rPr lang="en-US" sz="1600"/>
              <a:t>: </a:t>
            </a:r>
            <a:r>
              <a:rPr lang="en-US" sz="1600">
                <a:solidFill>
                  <a:srgbClr val="7030A0"/>
                </a:solidFill>
              </a:rPr>
              <a:t>true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4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411075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89077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270747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1" y="1659273"/>
            <a:ext cx="37379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‘$</a:t>
            </a:r>
            <a:r>
              <a:rPr lang="en-US" sz="1600" dirty="0" err="1"/>
              <a:t>aws</a:t>
            </a:r>
            <a:r>
              <a:rPr lang="en-US" sz="1600" dirty="0"/>
              <a:t>/things/</a:t>
            </a:r>
            <a:r>
              <a:rPr lang="en-US" sz="1600" dirty="0" err="1"/>
              <a:t>abot</a:t>
            </a:r>
            <a:r>
              <a:rPr lang="en-US" sz="1600" dirty="0"/>
              <a:t>-lamp/shadow/update’</a:t>
            </a:r>
            <a:endParaRPr lang="zh-TW" altLang="en-US" sz="1600" dirty="0"/>
          </a:p>
          <a:p>
            <a:r>
              <a:rPr lang="ro-RO" sz="1600" dirty="0"/>
              <a:t>{</a:t>
            </a:r>
          </a:p>
          <a:p>
            <a:r>
              <a:rPr lang="ro-RO" sz="1600" dirty="0"/>
              <a:t>	"state" : {</a:t>
            </a:r>
            <a:endParaRPr lang="zh-TW" altLang="en-US" sz="1600" dirty="0"/>
          </a:p>
          <a:p>
            <a:endParaRPr lang="ro-RO" sz="1600" dirty="0"/>
          </a:p>
          <a:p>
            <a:r>
              <a:rPr lang="ro-RO" sz="1600" dirty="0"/>
              <a:t>		"</a:t>
            </a:r>
            <a:r>
              <a:rPr lang="ro-RO" sz="1600" dirty="0" err="1">
                <a:solidFill>
                  <a:srgbClr val="0070C0"/>
                </a:solidFill>
              </a:rPr>
              <a:t>desired</a:t>
            </a:r>
            <a:r>
              <a:rPr lang="ro-RO" sz="1600" dirty="0"/>
              <a:t>": {        </a:t>
            </a:r>
            <a:endParaRPr lang="ro-RO" sz="1600" dirty="0"/>
          </a:p>
          <a:p>
            <a:r>
              <a:rPr lang="ro-RO" sz="1600" dirty="0"/>
              <a:t>	</a:t>
            </a:r>
            <a:r>
              <a:rPr lang="ro-RO" sz="1600" dirty="0"/>
              <a:t>		"</a:t>
            </a:r>
            <a:r>
              <a:rPr lang="ro-RO" sz="1600" dirty="0"/>
              <a:t>on": </a:t>
            </a:r>
            <a:r>
              <a:rPr lang="ro-RO" sz="1600" dirty="0" err="1">
                <a:solidFill>
                  <a:srgbClr val="7030A0"/>
                </a:solidFill>
              </a:rPr>
              <a:t>true</a:t>
            </a:r>
            <a:endParaRPr lang="ro-RO" sz="1600" dirty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/>
              <a:t>	},    </a:t>
            </a:r>
          </a:p>
          <a:p>
            <a:r>
              <a:rPr lang="ro-RO" sz="1600" dirty="0"/>
              <a:t>	</a:t>
            </a:r>
            <a:r>
              <a:rPr lang="ro-RO" sz="1600" dirty="0"/>
              <a:t>	"</a:t>
            </a:r>
            <a:r>
              <a:rPr lang="ro-RO" sz="1600" dirty="0" err="1">
                <a:solidFill>
                  <a:srgbClr val="FF0000"/>
                </a:solidFill>
              </a:rPr>
              <a:t>reported</a:t>
            </a:r>
            <a:r>
              <a:rPr lang="ro-RO" sz="1600" dirty="0"/>
              <a:t>": </a:t>
            </a:r>
            <a:r>
              <a:rPr lang="ro-RO" sz="1600" dirty="0"/>
              <a:t>{        </a:t>
            </a:r>
          </a:p>
          <a:p>
            <a:r>
              <a:rPr lang="ro-RO" sz="1600" dirty="0"/>
              <a:t>	</a:t>
            </a:r>
            <a:r>
              <a:rPr lang="ro-RO" sz="1600" dirty="0"/>
              <a:t>		"</a:t>
            </a:r>
            <a:r>
              <a:rPr lang="ro-RO" sz="1600" dirty="0"/>
              <a:t>on": </a:t>
            </a:r>
            <a:r>
              <a:rPr lang="ro-RO" sz="1600" dirty="0" err="1">
                <a:solidFill>
                  <a:srgbClr val="7030A0"/>
                </a:solidFill>
              </a:rPr>
              <a:t>true</a:t>
            </a:r>
            <a:endParaRPr lang="ro-RO" sz="1600" dirty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/>
              <a:t>	}</a:t>
            </a:r>
          </a:p>
          <a:p>
            <a:r>
              <a:rPr lang="ro-RO" sz="1600" dirty="0"/>
              <a:t>	}</a:t>
            </a:r>
          </a:p>
          <a:p>
            <a:r>
              <a:rPr lang="ro-RO" sz="1600" dirty="0"/>
              <a:t>}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90541" y="3761225"/>
            <a:ext cx="854111" cy="602901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78000" y="3724120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</a:t>
            </a:r>
            <a:r>
              <a:rPr lang="en-US" sz="1600" dirty="0"/>
              <a:t>n: </a:t>
            </a:r>
            <a:r>
              <a:rPr lang="en-US" sz="1600" dirty="0">
                <a:solidFill>
                  <a:srgbClr val="7030A0"/>
                </a:solidFill>
              </a:rPr>
              <a:t>true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411075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89077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270747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1" y="1659273"/>
            <a:ext cx="37379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‘$</a:t>
            </a:r>
            <a:r>
              <a:rPr lang="en-US" sz="1600" dirty="0" err="1"/>
              <a:t>aws</a:t>
            </a:r>
            <a:r>
              <a:rPr lang="en-US" sz="1600" dirty="0"/>
              <a:t>/things/</a:t>
            </a:r>
            <a:r>
              <a:rPr lang="en-US" sz="1600" dirty="0" err="1"/>
              <a:t>abot</a:t>
            </a:r>
            <a:r>
              <a:rPr lang="en-US" sz="1600" dirty="0"/>
              <a:t>-lamp/shadow/update’</a:t>
            </a:r>
            <a:endParaRPr lang="zh-TW" altLang="en-US" sz="1600" dirty="0"/>
          </a:p>
          <a:p>
            <a:r>
              <a:rPr lang="ro-RO" sz="1600" dirty="0"/>
              <a:t>{</a:t>
            </a:r>
          </a:p>
          <a:p>
            <a:r>
              <a:rPr lang="ro-RO" sz="1600" dirty="0"/>
              <a:t>	"state" : {</a:t>
            </a:r>
            <a:endParaRPr lang="zh-TW" altLang="en-US" sz="1600" dirty="0"/>
          </a:p>
          <a:p>
            <a:endParaRPr lang="ro-RO" sz="1600" dirty="0"/>
          </a:p>
          <a:p>
            <a:r>
              <a:rPr lang="ro-RO" sz="1600" dirty="0"/>
              <a:t>		"</a:t>
            </a:r>
            <a:r>
              <a:rPr lang="ro-RO" sz="1600" dirty="0" err="1">
                <a:solidFill>
                  <a:srgbClr val="0070C0"/>
                </a:solidFill>
              </a:rPr>
              <a:t>desired</a:t>
            </a:r>
            <a:r>
              <a:rPr lang="ro-RO" sz="1600" dirty="0"/>
              <a:t>": {        </a:t>
            </a:r>
            <a:endParaRPr lang="ro-RO" sz="1600" dirty="0"/>
          </a:p>
          <a:p>
            <a:r>
              <a:rPr lang="ro-RO" sz="1600" dirty="0"/>
              <a:t>	</a:t>
            </a:r>
            <a:r>
              <a:rPr lang="ro-RO" sz="1600" dirty="0"/>
              <a:t>		"</a:t>
            </a:r>
            <a:r>
              <a:rPr lang="ro-RO" sz="1600" dirty="0"/>
              <a:t>on": </a:t>
            </a:r>
            <a:r>
              <a:rPr lang="ro-RO" sz="1600" dirty="0" err="1">
                <a:solidFill>
                  <a:srgbClr val="7030A0"/>
                </a:solidFill>
              </a:rPr>
              <a:t>true</a:t>
            </a:r>
            <a:endParaRPr lang="ro-RO" sz="1600" dirty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/>
              <a:t>	},    </a:t>
            </a:r>
          </a:p>
          <a:p>
            <a:r>
              <a:rPr lang="ro-RO" sz="1600" dirty="0"/>
              <a:t>	</a:t>
            </a:r>
            <a:r>
              <a:rPr lang="ro-RO" sz="1600" dirty="0"/>
              <a:t>	"</a:t>
            </a:r>
            <a:r>
              <a:rPr lang="ro-RO" sz="1600" dirty="0" err="1">
                <a:solidFill>
                  <a:srgbClr val="FF0000"/>
                </a:solidFill>
              </a:rPr>
              <a:t>reported</a:t>
            </a:r>
            <a:r>
              <a:rPr lang="ro-RO" sz="1600" dirty="0"/>
              <a:t>": </a:t>
            </a:r>
            <a:r>
              <a:rPr lang="ro-RO" sz="1600" dirty="0"/>
              <a:t>{        </a:t>
            </a:r>
          </a:p>
          <a:p>
            <a:r>
              <a:rPr lang="ro-RO" sz="1600" dirty="0"/>
              <a:t>	</a:t>
            </a:r>
            <a:r>
              <a:rPr lang="ro-RO" sz="1600" dirty="0"/>
              <a:t>		"</a:t>
            </a:r>
            <a:r>
              <a:rPr lang="ro-RO" sz="1600" dirty="0"/>
              <a:t>on": </a:t>
            </a:r>
            <a:r>
              <a:rPr lang="ro-RO" sz="1600" dirty="0" err="1">
                <a:solidFill>
                  <a:srgbClr val="7030A0"/>
                </a:solidFill>
              </a:rPr>
              <a:t>true</a:t>
            </a:r>
            <a:endParaRPr lang="ro-RO" sz="1600" dirty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/>
              <a:t>	}</a:t>
            </a:r>
          </a:p>
          <a:p>
            <a:r>
              <a:rPr lang="ro-RO" sz="1600" dirty="0"/>
              <a:t>	}</a:t>
            </a:r>
          </a:p>
          <a:p>
            <a:r>
              <a:rPr lang="ro-RO" sz="1600" dirty="0"/>
              <a:t>}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90541" y="3761225"/>
            <a:ext cx="854111" cy="602901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78000" y="3724120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</a:t>
            </a:r>
            <a:r>
              <a:rPr lang="en-US" sz="1600" dirty="0"/>
              <a:t>n: </a:t>
            </a:r>
            <a:r>
              <a:rPr lang="en-US" sz="1600" dirty="0">
                <a:solidFill>
                  <a:srgbClr val="7030A0"/>
                </a:solidFill>
              </a:rPr>
              <a:t>true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1"/>
          <p:cNvSpPr>
            <a:spLocks noEditPoints="1"/>
          </p:cNvSpPr>
          <p:nvPr/>
        </p:nvSpPr>
        <p:spPr bwMode="auto">
          <a:xfrm>
            <a:off x="4058191" y="2060726"/>
            <a:ext cx="294317" cy="459494"/>
          </a:xfrm>
          <a:custGeom>
            <a:avLst/>
            <a:gdLst>
              <a:gd name="T0" fmla="*/ 121 w 128"/>
              <a:gd name="T1" fmla="*/ 0 h 200"/>
              <a:gd name="T2" fmla="*/ 8 w 128"/>
              <a:gd name="T3" fmla="*/ 0 h 200"/>
              <a:gd name="T4" fmla="*/ 0 w 128"/>
              <a:gd name="T5" fmla="*/ 8 h 200"/>
              <a:gd name="T6" fmla="*/ 0 w 128"/>
              <a:gd name="T7" fmla="*/ 192 h 200"/>
              <a:gd name="T8" fmla="*/ 8 w 128"/>
              <a:gd name="T9" fmla="*/ 200 h 200"/>
              <a:gd name="T10" fmla="*/ 121 w 128"/>
              <a:gd name="T11" fmla="*/ 200 h 200"/>
              <a:gd name="T12" fmla="*/ 128 w 128"/>
              <a:gd name="T13" fmla="*/ 192 h 200"/>
              <a:gd name="T14" fmla="*/ 128 w 128"/>
              <a:gd name="T15" fmla="*/ 8 h 200"/>
              <a:gd name="T16" fmla="*/ 121 w 128"/>
              <a:gd name="T17" fmla="*/ 0 h 200"/>
              <a:gd name="T18" fmla="*/ 64 w 128"/>
              <a:gd name="T19" fmla="*/ 197 h 200"/>
              <a:gd name="T20" fmla="*/ 52 w 128"/>
              <a:gd name="T21" fmla="*/ 184 h 200"/>
              <a:gd name="T22" fmla="*/ 64 w 128"/>
              <a:gd name="T23" fmla="*/ 172 h 200"/>
              <a:gd name="T24" fmla="*/ 77 w 128"/>
              <a:gd name="T25" fmla="*/ 184 h 200"/>
              <a:gd name="T26" fmla="*/ 64 w 128"/>
              <a:gd name="T27" fmla="*/ 197 h 200"/>
              <a:gd name="T28" fmla="*/ 117 w 128"/>
              <a:gd name="T29" fmla="*/ 160 h 200"/>
              <a:gd name="T30" fmla="*/ 109 w 128"/>
              <a:gd name="T31" fmla="*/ 168 h 200"/>
              <a:gd name="T32" fmla="*/ 19 w 128"/>
              <a:gd name="T33" fmla="*/ 168 h 200"/>
              <a:gd name="T34" fmla="*/ 12 w 128"/>
              <a:gd name="T35" fmla="*/ 160 h 200"/>
              <a:gd name="T36" fmla="*/ 12 w 128"/>
              <a:gd name="T37" fmla="*/ 19 h 200"/>
              <a:gd name="T38" fmla="*/ 19 w 128"/>
              <a:gd name="T39" fmla="*/ 11 h 200"/>
              <a:gd name="T40" fmla="*/ 109 w 128"/>
              <a:gd name="T41" fmla="*/ 11 h 200"/>
              <a:gd name="T42" fmla="*/ 117 w 128"/>
              <a:gd name="T43" fmla="*/ 19 h 200"/>
              <a:gd name="T44" fmla="*/ 117 w 128"/>
              <a:gd name="T45" fmla="*/ 16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200">
                <a:moveTo>
                  <a:pt x="121" y="0"/>
                </a:move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96"/>
                  <a:pt x="3" y="200"/>
                  <a:pt x="8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25" y="200"/>
                  <a:pt x="128" y="196"/>
                  <a:pt x="128" y="192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3"/>
                  <a:pt x="125" y="0"/>
                  <a:pt x="121" y="0"/>
                </a:cubicBezTo>
                <a:close/>
                <a:moveTo>
                  <a:pt x="64" y="197"/>
                </a:moveTo>
                <a:cubicBezTo>
                  <a:pt x="57" y="197"/>
                  <a:pt x="52" y="191"/>
                  <a:pt x="52" y="184"/>
                </a:cubicBezTo>
                <a:cubicBezTo>
                  <a:pt x="52" y="177"/>
                  <a:pt x="57" y="172"/>
                  <a:pt x="64" y="172"/>
                </a:cubicBezTo>
                <a:cubicBezTo>
                  <a:pt x="71" y="172"/>
                  <a:pt x="77" y="177"/>
                  <a:pt x="77" y="184"/>
                </a:cubicBezTo>
                <a:cubicBezTo>
                  <a:pt x="77" y="191"/>
                  <a:pt x="71" y="197"/>
                  <a:pt x="64" y="197"/>
                </a:cubicBezTo>
                <a:close/>
                <a:moveTo>
                  <a:pt x="117" y="160"/>
                </a:moveTo>
                <a:cubicBezTo>
                  <a:pt x="117" y="164"/>
                  <a:pt x="113" y="168"/>
                  <a:pt x="109" y="168"/>
                </a:cubicBezTo>
                <a:cubicBezTo>
                  <a:pt x="19" y="168"/>
                  <a:pt x="19" y="168"/>
                  <a:pt x="19" y="168"/>
                </a:cubicBezTo>
                <a:cubicBezTo>
                  <a:pt x="15" y="168"/>
                  <a:pt x="12" y="164"/>
                  <a:pt x="12" y="160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4"/>
                  <a:pt x="15" y="11"/>
                  <a:pt x="19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13" y="11"/>
                  <a:pt x="117" y="14"/>
                  <a:pt x="117" y="19"/>
                </a:cubicBezTo>
                <a:lnTo>
                  <a:pt x="117" y="160"/>
                </a:lnTo>
                <a:close/>
              </a:path>
            </a:pathLst>
          </a:custGeom>
          <a:ln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350">
              <a:solidFill>
                <a:srgbClr val="505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003780" y="4968282"/>
            <a:ext cx="366395" cy="366395"/>
            <a:chOff x="6450013" y="4075113"/>
            <a:chExt cx="387350" cy="387350"/>
          </a:xfrm>
          <a:solidFill>
            <a:schemeClr val="accent6"/>
          </a:solidFill>
        </p:grpSpPr>
        <p:sp>
          <p:nvSpPr>
            <p:cNvPr id="12" name="Freeform 122"/>
            <p:cNvSpPr>
              <a:spLocks/>
            </p:cNvSpPr>
            <p:nvPr/>
          </p:nvSpPr>
          <p:spPr bwMode="auto">
            <a:xfrm>
              <a:off x="6557963" y="4144963"/>
              <a:ext cx="85725" cy="200025"/>
            </a:xfrm>
            <a:custGeom>
              <a:avLst/>
              <a:gdLst>
                <a:gd name="T0" fmla="*/ 26 w 35"/>
                <a:gd name="T1" fmla="*/ 69 h 82"/>
                <a:gd name="T2" fmla="*/ 26 w 35"/>
                <a:gd name="T3" fmla="*/ 60 h 82"/>
                <a:gd name="T4" fmla="*/ 15 w 35"/>
                <a:gd name="T5" fmla="*/ 60 h 82"/>
                <a:gd name="T6" fmla="*/ 15 w 35"/>
                <a:gd name="T7" fmla="*/ 55 h 82"/>
                <a:gd name="T8" fmla="*/ 26 w 35"/>
                <a:gd name="T9" fmla="*/ 55 h 82"/>
                <a:gd name="T10" fmla="*/ 26 w 35"/>
                <a:gd name="T11" fmla="*/ 46 h 82"/>
                <a:gd name="T12" fmla="*/ 15 w 35"/>
                <a:gd name="T13" fmla="*/ 46 h 82"/>
                <a:gd name="T14" fmla="*/ 15 w 35"/>
                <a:gd name="T15" fmla="*/ 42 h 82"/>
                <a:gd name="T16" fmla="*/ 26 w 35"/>
                <a:gd name="T17" fmla="*/ 42 h 82"/>
                <a:gd name="T18" fmla="*/ 26 w 35"/>
                <a:gd name="T19" fmla="*/ 33 h 82"/>
                <a:gd name="T20" fmla="*/ 15 w 35"/>
                <a:gd name="T21" fmla="*/ 33 h 82"/>
                <a:gd name="T22" fmla="*/ 15 w 35"/>
                <a:gd name="T23" fmla="*/ 29 h 82"/>
                <a:gd name="T24" fmla="*/ 26 w 35"/>
                <a:gd name="T25" fmla="*/ 29 h 82"/>
                <a:gd name="T26" fmla="*/ 26 w 35"/>
                <a:gd name="T27" fmla="*/ 20 h 82"/>
                <a:gd name="T28" fmla="*/ 15 w 35"/>
                <a:gd name="T29" fmla="*/ 20 h 82"/>
                <a:gd name="T30" fmla="*/ 15 w 35"/>
                <a:gd name="T31" fmla="*/ 15 h 82"/>
                <a:gd name="T32" fmla="*/ 26 w 35"/>
                <a:gd name="T33" fmla="*/ 15 h 82"/>
                <a:gd name="T34" fmla="*/ 26 w 35"/>
                <a:gd name="T35" fmla="*/ 9 h 82"/>
                <a:gd name="T36" fmla="*/ 17 w 35"/>
                <a:gd name="T37" fmla="*/ 0 h 82"/>
                <a:gd name="T38" fmla="*/ 8 w 35"/>
                <a:gd name="T39" fmla="*/ 9 h 82"/>
                <a:gd name="T40" fmla="*/ 8 w 35"/>
                <a:gd name="T41" fmla="*/ 69 h 82"/>
                <a:gd name="T42" fmla="*/ 0 w 35"/>
                <a:gd name="T43" fmla="*/ 82 h 82"/>
                <a:gd name="T44" fmla="*/ 35 w 35"/>
                <a:gd name="T45" fmla="*/ 82 h 82"/>
                <a:gd name="T46" fmla="*/ 26 w 35"/>
                <a:gd name="T47" fmla="*/ 6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" h="82">
                  <a:moveTo>
                    <a:pt x="26" y="69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4"/>
                    <a:pt x="22" y="0"/>
                    <a:pt x="17" y="0"/>
                  </a:cubicBezTo>
                  <a:cubicBezTo>
                    <a:pt x="12" y="0"/>
                    <a:pt x="8" y="4"/>
                    <a:pt x="8" y="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4" y="71"/>
                    <a:pt x="0" y="76"/>
                    <a:pt x="0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4" y="76"/>
                    <a:pt x="31" y="71"/>
                    <a:pt x="26" y="69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13" name="Freeform 123"/>
            <p:cNvSpPr>
              <a:spLocks noEditPoints="1"/>
            </p:cNvSpPr>
            <p:nvPr/>
          </p:nvSpPr>
          <p:spPr bwMode="auto">
            <a:xfrm>
              <a:off x="6450013" y="4075113"/>
              <a:ext cx="387350" cy="387350"/>
            </a:xfrm>
            <a:custGeom>
              <a:avLst/>
              <a:gdLst>
                <a:gd name="T0" fmla="*/ 80 w 160"/>
                <a:gd name="T1" fmla="*/ 0 h 160"/>
                <a:gd name="T2" fmla="*/ 0 w 160"/>
                <a:gd name="T3" fmla="*/ 80 h 160"/>
                <a:gd name="T4" fmla="*/ 80 w 160"/>
                <a:gd name="T5" fmla="*/ 160 h 160"/>
                <a:gd name="T6" fmla="*/ 160 w 160"/>
                <a:gd name="T7" fmla="*/ 80 h 160"/>
                <a:gd name="T8" fmla="*/ 80 w 160"/>
                <a:gd name="T9" fmla="*/ 0 h 160"/>
                <a:gd name="T10" fmla="*/ 120 w 160"/>
                <a:gd name="T11" fmla="*/ 51 h 160"/>
                <a:gd name="T12" fmla="*/ 142 w 160"/>
                <a:gd name="T13" fmla="*/ 73 h 160"/>
                <a:gd name="T14" fmla="*/ 98 w 160"/>
                <a:gd name="T15" fmla="*/ 73 h 160"/>
                <a:gd name="T16" fmla="*/ 120 w 160"/>
                <a:gd name="T17" fmla="*/ 51 h 160"/>
                <a:gd name="T18" fmla="*/ 62 w 160"/>
                <a:gd name="T19" fmla="*/ 140 h 160"/>
                <a:gd name="T20" fmla="*/ 36 w 160"/>
                <a:gd name="T21" fmla="*/ 113 h 160"/>
                <a:gd name="T22" fmla="*/ 44 w 160"/>
                <a:gd name="T23" fmla="*/ 93 h 160"/>
                <a:gd name="T24" fmla="*/ 44 w 160"/>
                <a:gd name="T25" fmla="*/ 38 h 160"/>
                <a:gd name="T26" fmla="*/ 62 w 160"/>
                <a:gd name="T27" fmla="*/ 20 h 160"/>
                <a:gd name="T28" fmla="*/ 80 w 160"/>
                <a:gd name="T29" fmla="*/ 38 h 160"/>
                <a:gd name="T30" fmla="*/ 80 w 160"/>
                <a:gd name="T31" fmla="*/ 93 h 160"/>
                <a:gd name="T32" fmla="*/ 89 w 160"/>
                <a:gd name="T33" fmla="*/ 113 h 160"/>
                <a:gd name="T34" fmla="*/ 62 w 160"/>
                <a:gd name="T35" fmla="*/ 140 h 160"/>
                <a:gd name="T36" fmla="*/ 120 w 160"/>
                <a:gd name="T37" fmla="*/ 109 h 160"/>
                <a:gd name="T38" fmla="*/ 98 w 160"/>
                <a:gd name="T39" fmla="*/ 86 h 160"/>
                <a:gd name="T40" fmla="*/ 142 w 160"/>
                <a:gd name="T41" fmla="*/ 86 h 160"/>
                <a:gd name="T42" fmla="*/ 120 w 160"/>
                <a:gd name="T43" fmla="*/ 10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0" h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20" y="51"/>
                  </a:moveTo>
                  <a:cubicBezTo>
                    <a:pt x="142" y="73"/>
                    <a:pt x="142" y="73"/>
                    <a:pt x="142" y="73"/>
                  </a:cubicBezTo>
                  <a:cubicBezTo>
                    <a:pt x="98" y="73"/>
                    <a:pt x="98" y="73"/>
                    <a:pt x="98" y="73"/>
                  </a:cubicBezTo>
                  <a:lnTo>
                    <a:pt x="120" y="51"/>
                  </a:lnTo>
                  <a:close/>
                  <a:moveTo>
                    <a:pt x="62" y="140"/>
                  </a:moveTo>
                  <a:cubicBezTo>
                    <a:pt x="48" y="140"/>
                    <a:pt x="36" y="128"/>
                    <a:pt x="36" y="113"/>
                  </a:cubicBezTo>
                  <a:cubicBezTo>
                    <a:pt x="36" y="105"/>
                    <a:pt x="39" y="98"/>
                    <a:pt x="44" y="93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8"/>
                    <a:pt x="52" y="20"/>
                    <a:pt x="62" y="20"/>
                  </a:cubicBezTo>
                  <a:cubicBezTo>
                    <a:pt x="72" y="20"/>
                    <a:pt x="80" y="28"/>
                    <a:pt x="80" y="38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5" y="98"/>
                    <a:pt x="89" y="105"/>
                    <a:pt x="89" y="113"/>
                  </a:cubicBezTo>
                  <a:cubicBezTo>
                    <a:pt x="89" y="128"/>
                    <a:pt x="77" y="140"/>
                    <a:pt x="62" y="140"/>
                  </a:cubicBezTo>
                  <a:close/>
                  <a:moveTo>
                    <a:pt x="120" y="109"/>
                  </a:moveTo>
                  <a:cubicBezTo>
                    <a:pt x="98" y="86"/>
                    <a:pt x="98" y="86"/>
                    <a:pt x="98" y="86"/>
                  </a:cubicBezTo>
                  <a:cubicBezTo>
                    <a:pt x="142" y="86"/>
                    <a:pt x="142" y="86"/>
                    <a:pt x="142" y="86"/>
                  </a:cubicBezTo>
                  <a:lnTo>
                    <a:pt x="120" y="109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</p:grpSp>
      <p:sp>
        <p:nvSpPr>
          <p:cNvPr id="32" name="Freeform 128"/>
          <p:cNvSpPr>
            <a:spLocks noEditPoints="1"/>
          </p:cNvSpPr>
          <p:nvPr/>
        </p:nvSpPr>
        <p:spPr bwMode="auto">
          <a:xfrm>
            <a:off x="5845297" y="4970083"/>
            <a:ext cx="457994" cy="346873"/>
          </a:xfrm>
          <a:custGeom>
            <a:avLst/>
            <a:gdLst>
              <a:gd name="T0" fmla="*/ 96 w 200"/>
              <a:gd name="T1" fmla="*/ 88 h 151"/>
              <a:gd name="T2" fmla="*/ 96 w 200"/>
              <a:gd name="T3" fmla="*/ 133 h 151"/>
              <a:gd name="T4" fmla="*/ 90 w 200"/>
              <a:gd name="T5" fmla="*/ 139 h 151"/>
              <a:gd name="T6" fmla="*/ 90 w 200"/>
              <a:gd name="T7" fmla="*/ 139 h 151"/>
              <a:gd name="T8" fmla="*/ 84 w 200"/>
              <a:gd name="T9" fmla="*/ 133 h 151"/>
              <a:gd name="T10" fmla="*/ 84 w 200"/>
              <a:gd name="T11" fmla="*/ 117 h 151"/>
              <a:gd name="T12" fmla="*/ 15 w 200"/>
              <a:gd name="T13" fmla="*/ 120 h 151"/>
              <a:gd name="T14" fmla="*/ 15 w 200"/>
              <a:gd name="T15" fmla="*/ 151 h 151"/>
              <a:gd name="T16" fmla="*/ 0 w 200"/>
              <a:gd name="T17" fmla="*/ 151 h 151"/>
              <a:gd name="T18" fmla="*/ 0 w 200"/>
              <a:gd name="T19" fmla="*/ 87 h 151"/>
              <a:gd name="T20" fmla="*/ 15 w 200"/>
              <a:gd name="T21" fmla="*/ 87 h 151"/>
              <a:gd name="T22" fmla="*/ 15 w 200"/>
              <a:gd name="T23" fmla="*/ 100 h 151"/>
              <a:gd name="T24" fmla="*/ 84 w 200"/>
              <a:gd name="T25" fmla="*/ 105 h 151"/>
              <a:gd name="T26" fmla="*/ 84 w 200"/>
              <a:gd name="T27" fmla="*/ 88 h 151"/>
              <a:gd name="T28" fmla="*/ 76 w 200"/>
              <a:gd name="T29" fmla="*/ 76 h 151"/>
              <a:gd name="T30" fmla="*/ 76 w 200"/>
              <a:gd name="T31" fmla="*/ 75 h 151"/>
              <a:gd name="T32" fmla="*/ 30 w 200"/>
              <a:gd name="T33" fmla="*/ 53 h 151"/>
              <a:gd name="T34" fmla="*/ 28 w 200"/>
              <a:gd name="T35" fmla="*/ 48 h 151"/>
              <a:gd name="T36" fmla="*/ 50 w 200"/>
              <a:gd name="T37" fmla="*/ 3 h 151"/>
              <a:gd name="T38" fmla="*/ 55 w 200"/>
              <a:gd name="T39" fmla="*/ 1 h 151"/>
              <a:gd name="T40" fmla="*/ 180 w 200"/>
              <a:gd name="T41" fmla="*/ 61 h 151"/>
              <a:gd name="T42" fmla="*/ 180 w 200"/>
              <a:gd name="T43" fmla="*/ 61 h 151"/>
              <a:gd name="T44" fmla="*/ 200 w 200"/>
              <a:gd name="T45" fmla="*/ 71 h 151"/>
              <a:gd name="T46" fmla="*/ 186 w 200"/>
              <a:gd name="T47" fmla="*/ 74 h 151"/>
              <a:gd name="T48" fmla="*/ 178 w 200"/>
              <a:gd name="T49" fmla="*/ 77 h 151"/>
              <a:gd name="T50" fmla="*/ 176 w 200"/>
              <a:gd name="T51" fmla="*/ 82 h 151"/>
              <a:gd name="T52" fmla="*/ 177 w 200"/>
              <a:gd name="T53" fmla="*/ 82 h 151"/>
              <a:gd name="T54" fmla="*/ 181 w 200"/>
              <a:gd name="T55" fmla="*/ 83 h 151"/>
              <a:gd name="T56" fmla="*/ 182 w 200"/>
              <a:gd name="T57" fmla="*/ 85 h 151"/>
              <a:gd name="T58" fmla="*/ 173 w 200"/>
              <a:gd name="T59" fmla="*/ 103 h 151"/>
              <a:gd name="T60" fmla="*/ 171 w 200"/>
              <a:gd name="T61" fmla="*/ 103 h 151"/>
              <a:gd name="T62" fmla="*/ 168 w 200"/>
              <a:gd name="T63" fmla="*/ 102 h 151"/>
              <a:gd name="T64" fmla="*/ 167 w 200"/>
              <a:gd name="T65" fmla="*/ 101 h 151"/>
              <a:gd name="T66" fmla="*/ 162 w 200"/>
              <a:gd name="T67" fmla="*/ 112 h 151"/>
              <a:gd name="T68" fmla="*/ 156 w 200"/>
              <a:gd name="T69" fmla="*/ 114 h 151"/>
              <a:gd name="T70" fmla="*/ 99 w 200"/>
              <a:gd name="T71" fmla="*/ 86 h 151"/>
              <a:gd name="T72" fmla="*/ 96 w 200"/>
              <a:gd name="T73" fmla="*/ 88 h 151"/>
              <a:gd name="T74" fmla="*/ 94 w 200"/>
              <a:gd name="T75" fmla="*/ 61 h 151"/>
              <a:gd name="T76" fmla="*/ 101 w 200"/>
              <a:gd name="T77" fmla="*/ 67 h 151"/>
              <a:gd name="T78" fmla="*/ 94 w 200"/>
              <a:gd name="T79" fmla="*/ 74 h 151"/>
              <a:gd name="T80" fmla="*/ 87 w 200"/>
              <a:gd name="T81" fmla="*/ 67 h 151"/>
              <a:gd name="T82" fmla="*/ 94 w 200"/>
              <a:gd name="T83" fmla="*/ 61 h 151"/>
              <a:gd name="T84" fmla="*/ 94 w 200"/>
              <a:gd name="T85" fmla="*/ 58 h 151"/>
              <a:gd name="T86" fmla="*/ 104 w 200"/>
              <a:gd name="T87" fmla="*/ 67 h 151"/>
              <a:gd name="T88" fmla="*/ 94 w 200"/>
              <a:gd name="T89" fmla="*/ 77 h 151"/>
              <a:gd name="T90" fmla="*/ 84 w 200"/>
              <a:gd name="T91" fmla="*/ 67 h 151"/>
              <a:gd name="T92" fmla="*/ 94 w 200"/>
              <a:gd name="T93" fmla="*/ 5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00" h="151">
                <a:moveTo>
                  <a:pt x="96" y="88"/>
                </a:moveTo>
                <a:cubicBezTo>
                  <a:pt x="96" y="133"/>
                  <a:pt x="96" y="133"/>
                  <a:pt x="96" y="133"/>
                </a:cubicBezTo>
                <a:cubicBezTo>
                  <a:pt x="96" y="136"/>
                  <a:pt x="94" y="139"/>
                  <a:pt x="9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87" y="139"/>
                  <a:pt x="84" y="136"/>
                  <a:pt x="84" y="133"/>
                </a:cubicBezTo>
                <a:cubicBezTo>
                  <a:pt x="84" y="117"/>
                  <a:pt x="84" y="117"/>
                  <a:pt x="84" y="117"/>
                </a:cubicBezTo>
                <a:cubicBezTo>
                  <a:pt x="15" y="120"/>
                  <a:pt x="15" y="120"/>
                  <a:pt x="15" y="120"/>
                </a:cubicBezTo>
                <a:cubicBezTo>
                  <a:pt x="15" y="151"/>
                  <a:pt x="15" y="151"/>
                  <a:pt x="15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87"/>
                  <a:pt x="0" y="87"/>
                  <a:pt x="0" y="87"/>
                </a:cubicBezTo>
                <a:cubicBezTo>
                  <a:pt x="15" y="87"/>
                  <a:pt x="15" y="87"/>
                  <a:pt x="15" y="87"/>
                </a:cubicBezTo>
                <a:cubicBezTo>
                  <a:pt x="15" y="100"/>
                  <a:pt x="15" y="100"/>
                  <a:pt x="15" y="100"/>
                </a:cubicBezTo>
                <a:cubicBezTo>
                  <a:pt x="84" y="105"/>
                  <a:pt x="84" y="105"/>
                  <a:pt x="84" y="105"/>
                </a:cubicBezTo>
                <a:cubicBezTo>
                  <a:pt x="84" y="88"/>
                  <a:pt x="84" y="88"/>
                  <a:pt x="84" y="88"/>
                </a:cubicBezTo>
                <a:cubicBezTo>
                  <a:pt x="79" y="86"/>
                  <a:pt x="76" y="81"/>
                  <a:pt x="76" y="76"/>
                </a:cubicBezTo>
                <a:cubicBezTo>
                  <a:pt x="76" y="76"/>
                  <a:pt x="76" y="76"/>
                  <a:pt x="76" y="75"/>
                </a:cubicBezTo>
                <a:cubicBezTo>
                  <a:pt x="30" y="53"/>
                  <a:pt x="30" y="53"/>
                  <a:pt x="30" y="53"/>
                </a:cubicBezTo>
                <a:cubicBezTo>
                  <a:pt x="28" y="52"/>
                  <a:pt x="27" y="50"/>
                  <a:pt x="28" y="48"/>
                </a:cubicBezTo>
                <a:cubicBezTo>
                  <a:pt x="50" y="3"/>
                  <a:pt x="50" y="3"/>
                  <a:pt x="50" y="3"/>
                </a:cubicBezTo>
                <a:cubicBezTo>
                  <a:pt x="51" y="1"/>
                  <a:pt x="53" y="0"/>
                  <a:pt x="55" y="1"/>
                </a:cubicBezTo>
                <a:cubicBezTo>
                  <a:pt x="180" y="61"/>
                  <a:pt x="180" y="61"/>
                  <a:pt x="180" y="61"/>
                </a:cubicBezTo>
                <a:cubicBezTo>
                  <a:pt x="180" y="61"/>
                  <a:pt x="180" y="61"/>
                  <a:pt x="180" y="61"/>
                </a:cubicBezTo>
                <a:cubicBezTo>
                  <a:pt x="181" y="62"/>
                  <a:pt x="200" y="70"/>
                  <a:pt x="200" y="71"/>
                </a:cubicBezTo>
                <a:cubicBezTo>
                  <a:pt x="200" y="73"/>
                  <a:pt x="193" y="73"/>
                  <a:pt x="186" y="74"/>
                </a:cubicBezTo>
                <a:cubicBezTo>
                  <a:pt x="180" y="75"/>
                  <a:pt x="178" y="77"/>
                  <a:pt x="178" y="77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81"/>
                  <a:pt x="177" y="81"/>
                  <a:pt x="177" y="82"/>
                </a:cubicBezTo>
                <a:cubicBezTo>
                  <a:pt x="181" y="83"/>
                  <a:pt x="181" y="83"/>
                  <a:pt x="181" y="83"/>
                </a:cubicBezTo>
                <a:cubicBezTo>
                  <a:pt x="182" y="84"/>
                  <a:pt x="182" y="84"/>
                  <a:pt x="182" y="85"/>
                </a:cubicBezTo>
                <a:cubicBezTo>
                  <a:pt x="173" y="103"/>
                  <a:pt x="173" y="103"/>
                  <a:pt x="173" y="103"/>
                </a:cubicBezTo>
                <a:cubicBezTo>
                  <a:pt x="173" y="103"/>
                  <a:pt x="172" y="104"/>
                  <a:pt x="171" y="103"/>
                </a:cubicBezTo>
                <a:cubicBezTo>
                  <a:pt x="168" y="102"/>
                  <a:pt x="168" y="102"/>
                  <a:pt x="168" y="102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62" y="112"/>
                  <a:pt x="162" y="112"/>
                  <a:pt x="162" y="112"/>
                </a:cubicBezTo>
                <a:cubicBezTo>
                  <a:pt x="161" y="114"/>
                  <a:pt x="158" y="115"/>
                  <a:pt x="156" y="114"/>
                </a:cubicBezTo>
                <a:cubicBezTo>
                  <a:pt x="99" y="86"/>
                  <a:pt x="99" y="86"/>
                  <a:pt x="99" y="86"/>
                </a:cubicBezTo>
                <a:cubicBezTo>
                  <a:pt x="98" y="87"/>
                  <a:pt x="97" y="88"/>
                  <a:pt x="96" y="88"/>
                </a:cubicBezTo>
                <a:close/>
                <a:moveTo>
                  <a:pt x="94" y="61"/>
                </a:moveTo>
                <a:cubicBezTo>
                  <a:pt x="98" y="61"/>
                  <a:pt x="101" y="64"/>
                  <a:pt x="101" y="67"/>
                </a:cubicBezTo>
                <a:cubicBezTo>
                  <a:pt x="101" y="71"/>
                  <a:pt x="98" y="74"/>
                  <a:pt x="94" y="74"/>
                </a:cubicBezTo>
                <a:cubicBezTo>
                  <a:pt x="90" y="74"/>
                  <a:pt x="87" y="71"/>
                  <a:pt x="87" y="67"/>
                </a:cubicBezTo>
                <a:cubicBezTo>
                  <a:pt x="87" y="64"/>
                  <a:pt x="90" y="61"/>
                  <a:pt x="94" y="61"/>
                </a:cubicBezTo>
                <a:close/>
                <a:moveTo>
                  <a:pt x="94" y="58"/>
                </a:moveTo>
                <a:cubicBezTo>
                  <a:pt x="99" y="58"/>
                  <a:pt x="104" y="62"/>
                  <a:pt x="104" y="67"/>
                </a:cubicBezTo>
                <a:cubicBezTo>
                  <a:pt x="104" y="73"/>
                  <a:pt x="99" y="77"/>
                  <a:pt x="94" y="77"/>
                </a:cubicBezTo>
                <a:cubicBezTo>
                  <a:pt x="89" y="77"/>
                  <a:pt x="84" y="73"/>
                  <a:pt x="84" y="67"/>
                </a:cubicBezTo>
                <a:cubicBezTo>
                  <a:pt x="84" y="62"/>
                  <a:pt x="89" y="58"/>
                  <a:pt x="94" y="58"/>
                </a:cubicBezTo>
                <a:close/>
              </a:path>
            </a:pathLst>
          </a:custGeom>
          <a:ln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350">
              <a:solidFill>
                <a:srgbClr val="50505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064887" y="5009275"/>
            <a:ext cx="304829" cy="301824"/>
            <a:chOff x="4529138" y="4108450"/>
            <a:chExt cx="322263" cy="319087"/>
          </a:xfrm>
          <a:solidFill>
            <a:schemeClr val="accent6"/>
          </a:solidFill>
        </p:grpSpPr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4529138" y="4108450"/>
              <a:ext cx="322263" cy="80962"/>
            </a:xfrm>
            <a:custGeom>
              <a:avLst/>
              <a:gdLst>
                <a:gd name="T0" fmla="*/ 192 w 203"/>
                <a:gd name="T1" fmla="*/ 11 h 51"/>
                <a:gd name="T2" fmla="*/ 192 w 203"/>
                <a:gd name="T3" fmla="*/ 42 h 51"/>
                <a:gd name="T4" fmla="*/ 11 w 203"/>
                <a:gd name="T5" fmla="*/ 42 h 51"/>
                <a:gd name="T6" fmla="*/ 11 w 203"/>
                <a:gd name="T7" fmla="*/ 11 h 51"/>
                <a:gd name="T8" fmla="*/ 192 w 203"/>
                <a:gd name="T9" fmla="*/ 11 h 51"/>
                <a:gd name="T10" fmla="*/ 203 w 203"/>
                <a:gd name="T11" fmla="*/ 0 h 51"/>
                <a:gd name="T12" fmla="*/ 0 w 203"/>
                <a:gd name="T13" fmla="*/ 0 h 51"/>
                <a:gd name="T14" fmla="*/ 0 w 203"/>
                <a:gd name="T15" fmla="*/ 51 h 51"/>
                <a:gd name="T16" fmla="*/ 203 w 203"/>
                <a:gd name="T17" fmla="*/ 51 h 51"/>
                <a:gd name="T18" fmla="*/ 203 w 203"/>
                <a:gd name="T19" fmla="*/ 0 h 51"/>
                <a:gd name="T20" fmla="*/ 203 w 203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51">
                  <a:moveTo>
                    <a:pt x="192" y="11"/>
                  </a:moveTo>
                  <a:lnTo>
                    <a:pt x="192" y="42"/>
                  </a:lnTo>
                  <a:lnTo>
                    <a:pt x="11" y="42"/>
                  </a:lnTo>
                  <a:lnTo>
                    <a:pt x="11" y="11"/>
                  </a:lnTo>
                  <a:lnTo>
                    <a:pt x="192" y="11"/>
                  </a:lnTo>
                  <a:close/>
                  <a:moveTo>
                    <a:pt x="203" y="0"/>
                  </a:moveTo>
                  <a:lnTo>
                    <a:pt x="0" y="0"/>
                  </a:lnTo>
                  <a:lnTo>
                    <a:pt x="0" y="51"/>
                  </a:lnTo>
                  <a:lnTo>
                    <a:pt x="203" y="51"/>
                  </a:lnTo>
                  <a:lnTo>
                    <a:pt x="203" y="0"/>
                  </a:lnTo>
                  <a:lnTo>
                    <a:pt x="203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40" name="Freeform 108"/>
            <p:cNvSpPr>
              <a:spLocks noEditPoints="1"/>
            </p:cNvSpPr>
            <p:nvPr/>
          </p:nvSpPr>
          <p:spPr bwMode="auto">
            <a:xfrm>
              <a:off x="4529138" y="4108450"/>
              <a:ext cx="322263" cy="80962"/>
            </a:xfrm>
            <a:custGeom>
              <a:avLst/>
              <a:gdLst>
                <a:gd name="T0" fmla="*/ 192 w 203"/>
                <a:gd name="T1" fmla="*/ 11 h 51"/>
                <a:gd name="T2" fmla="*/ 192 w 203"/>
                <a:gd name="T3" fmla="*/ 42 h 51"/>
                <a:gd name="T4" fmla="*/ 11 w 203"/>
                <a:gd name="T5" fmla="*/ 42 h 51"/>
                <a:gd name="T6" fmla="*/ 11 w 203"/>
                <a:gd name="T7" fmla="*/ 11 h 51"/>
                <a:gd name="T8" fmla="*/ 192 w 203"/>
                <a:gd name="T9" fmla="*/ 11 h 51"/>
                <a:gd name="T10" fmla="*/ 203 w 203"/>
                <a:gd name="T11" fmla="*/ 0 h 51"/>
                <a:gd name="T12" fmla="*/ 0 w 203"/>
                <a:gd name="T13" fmla="*/ 0 h 51"/>
                <a:gd name="T14" fmla="*/ 0 w 203"/>
                <a:gd name="T15" fmla="*/ 51 h 51"/>
                <a:gd name="T16" fmla="*/ 203 w 203"/>
                <a:gd name="T17" fmla="*/ 51 h 51"/>
                <a:gd name="T18" fmla="*/ 203 w 203"/>
                <a:gd name="T19" fmla="*/ 0 h 51"/>
                <a:gd name="T20" fmla="*/ 203 w 203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51">
                  <a:moveTo>
                    <a:pt x="192" y="11"/>
                  </a:moveTo>
                  <a:lnTo>
                    <a:pt x="192" y="42"/>
                  </a:lnTo>
                  <a:lnTo>
                    <a:pt x="11" y="42"/>
                  </a:lnTo>
                  <a:lnTo>
                    <a:pt x="11" y="11"/>
                  </a:lnTo>
                  <a:lnTo>
                    <a:pt x="192" y="11"/>
                  </a:lnTo>
                  <a:moveTo>
                    <a:pt x="203" y="0"/>
                  </a:moveTo>
                  <a:lnTo>
                    <a:pt x="0" y="0"/>
                  </a:lnTo>
                  <a:lnTo>
                    <a:pt x="0" y="51"/>
                  </a:lnTo>
                  <a:lnTo>
                    <a:pt x="203" y="51"/>
                  </a:lnTo>
                  <a:lnTo>
                    <a:pt x="203" y="0"/>
                  </a:lnTo>
                  <a:lnTo>
                    <a:pt x="203" y="0"/>
                  </a:lnTo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41" name="Freeform 109"/>
            <p:cNvSpPr>
              <a:spLocks noEditPoints="1"/>
            </p:cNvSpPr>
            <p:nvPr/>
          </p:nvSpPr>
          <p:spPr bwMode="auto">
            <a:xfrm>
              <a:off x="4529138" y="4111625"/>
              <a:ext cx="322263" cy="315912"/>
            </a:xfrm>
            <a:custGeom>
              <a:avLst/>
              <a:gdLst>
                <a:gd name="T0" fmla="*/ 192 w 203"/>
                <a:gd name="T1" fmla="*/ 9 h 199"/>
                <a:gd name="T2" fmla="*/ 192 w 203"/>
                <a:gd name="T3" fmla="*/ 189 h 199"/>
                <a:gd name="T4" fmla="*/ 11 w 203"/>
                <a:gd name="T5" fmla="*/ 189 h 199"/>
                <a:gd name="T6" fmla="*/ 11 w 203"/>
                <a:gd name="T7" fmla="*/ 9 h 199"/>
                <a:gd name="T8" fmla="*/ 192 w 203"/>
                <a:gd name="T9" fmla="*/ 9 h 199"/>
                <a:gd name="T10" fmla="*/ 203 w 203"/>
                <a:gd name="T11" fmla="*/ 0 h 199"/>
                <a:gd name="T12" fmla="*/ 0 w 203"/>
                <a:gd name="T13" fmla="*/ 0 h 199"/>
                <a:gd name="T14" fmla="*/ 0 w 203"/>
                <a:gd name="T15" fmla="*/ 199 h 199"/>
                <a:gd name="T16" fmla="*/ 203 w 203"/>
                <a:gd name="T17" fmla="*/ 199 h 199"/>
                <a:gd name="T18" fmla="*/ 203 w 203"/>
                <a:gd name="T19" fmla="*/ 0 h 199"/>
                <a:gd name="T20" fmla="*/ 203 w 20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9">
                  <a:moveTo>
                    <a:pt x="192" y="9"/>
                  </a:moveTo>
                  <a:lnTo>
                    <a:pt x="192" y="189"/>
                  </a:lnTo>
                  <a:lnTo>
                    <a:pt x="11" y="189"/>
                  </a:lnTo>
                  <a:lnTo>
                    <a:pt x="11" y="9"/>
                  </a:lnTo>
                  <a:lnTo>
                    <a:pt x="192" y="9"/>
                  </a:lnTo>
                  <a:close/>
                  <a:moveTo>
                    <a:pt x="203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203" y="199"/>
                  </a:lnTo>
                  <a:lnTo>
                    <a:pt x="203" y="0"/>
                  </a:lnTo>
                  <a:lnTo>
                    <a:pt x="203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42" name="Freeform 110"/>
            <p:cNvSpPr>
              <a:spLocks noEditPoints="1"/>
            </p:cNvSpPr>
            <p:nvPr/>
          </p:nvSpPr>
          <p:spPr bwMode="auto">
            <a:xfrm>
              <a:off x="4529138" y="4111625"/>
              <a:ext cx="322263" cy="315912"/>
            </a:xfrm>
            <a:custGeom>
              <a:avLst/>
              <a:gdLst>
                <a:gd name="T0" fmla="*/ 192 w 203"/>
                <a:gd name="T1" fmla="*/ 9 h 199"/>
                <a:gd name="T2" fmla="*/ 192 w 203"/>
                <a:gd name="T3" fmla="*/ 189 h 199"/>
                <a:gd name="T4" fmla="*/ 11 w 203"/>
                <a:gd name="T5" fmla="*/ 189 h 199"/>
                <a:gd name="T6" fmla="*/ 11 w 203"/>
                <a:gd name="T7" fmla="*/ 9 h 199"/>
                <a:gd name="T8" fmla="*/ 192 w 203"/>
                <a:gd name="T9" fmla="*/ 9 h 199"/>
                <a:gd name="T10" fmla="*/ 203 w 203"/>
                <a:gd name="T11" fmla="*/ 0 h 199"/>
                <a:gd name="T12" fmla="*/ 0 w 203"/>
                <a:gd name="T13" fmla="*/ 0 h 199"/>
                <a:gd name="T14" fmla="*/ 0 w 203"/>
                <a:gd name="T15" fmla="*/ 199 h 199"/>
                <a:gd name="T16" fmla="*/ 203 w 203"/>
                <a:gd name="T17" fmla="*/ 199 h 199"/>
                <a:gd name="T18" fmla="*/ 203 w 203"/>
                <a:gd name="T19" fmla="*/ 0 h 199"/>
                <a:gd name="T20" fmla="*/ 203 w 20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9">
                  <a:moveTo>
                    <a:pt x="192" y="9"/>
                  </a:moveTo>
                  <a:lnTo>
                    <a:pt x="192" y="189"/>
                  </a:lnTo>
                  <a:lnTo>
                    <a:pt x="11" y="189"/>
                  </a:lnTo>
                  <a:lnTo>
                    <a:pt x="11" y="9"/>
                  </a:lnTo>
                  <a:lnTo>
                    <a:pt x="192" y="9"/>
                  </a:lnTo>
                  <a:moveTo>
                    <a:pt x="203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203" y="199"/>
                  </a:lnTo>
                  <a:lnTo>
                    <a:pt x="203" y="0"/>
                  </a:lnTo>
                  <a:lnTo>
                    <a:pt x="203" y="0"/>
                  </a:lnTo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43" name="Oval 111"/>
            <p:cNvSpPr>
              <a:spLocks noChangeArrowheads="1"/>
            </p:cNvSpPr>
            <p:nvPr/>
          </p:nvSpPr>
          <p:spPr bwMode="auto">
            <a:xfrm>
              <a:off x="4703763" y="4138613"/>
              <a:ext cx="23813" cy="23812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44" name="Oval 112"/>
            <p:cNvSpPr>
              <a:spLocks noChangeArrowheads="1"/>
            </p:cNvSpPr>
            <p:nvPr/>
          </p:nvSpPr>
          <p:spPr bwMode="auto">
            <a:xfrm>
              <a:off x="4749800" y="4138613"/>
              <a:ext cx="23813" cy="23812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45" name="Oval 113"/>
            <p:cNvSpPr>
              <a:spLocks noChangeArrowheads="1"/>
            </p:cNvSpPr>
            <p:nvPr/>
          </p:nvSpPr>
          <p:spPr bwMode="auto">
            <a:xfrm>
              <a:off x="4659313" y="4138613"/>
              <a:ext cx="23813" cy="23812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46" name="Oval 114"/>
            <p:cNvSpPr>
              <a:spLocks noChangeArrowheads="1"/>
            </p:cNvSpPr>
            <p:nvPr/>
          </p:nvSpPr>
          <p:spPr bwMode="auto">
            <a:xfrm>
              <a:off x="4703763" y="4138613"/>
              <a:ext cx="23813" cy="23812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47" name="Oval 115"/>
            <p:cNvSpPr>
              <a:spLocks noChangeArrowheads="1"/>
            </p:cNvSpPr>
            <p:nvPr/>
          </p:nvSpPr>
          <p:spPr bwMode="auto">
            <a:xfrm>
              <a:off x="4606925" y="4138613"/>
              <a:ext cx="23813" cy="23812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48" name="Freeform 116"/>
            <p:cNvSpPr>
              <a:spLocks noEditPoints="1"/>
            </p:cNvSpPr>
            <p:nvPr/>
          </p:nvSpPr>
          <p:spPr bwMode="auto">
            <a:xfrm>
              <a:off x="4567238" y="4138613"/>
              <a:ext cx="23813" cy="23812"/>
            </a:xfrm>
            <a:custGeom>
              <a:avLst/>
              <a:gdLst>
                <a:gd name="T0" fmla="*/ 5 w 10"/>
                <a:gd name="T1" fmla="*/ 2 h 10"/>
                <a:gd name="T2" fmla="*/ 8 w 10"/>
                <a:gd name="T3" fmla="*/ 5 h 10"/>
                <a:gd name="T4" fmla="*/ 5 w 10"/>
                <a:gd name="T5" fmla="*/ 8 h 10"/>
                <a:gd name="T6" fmla="*/ 1 w 10"/>
                <a:gd name="T7" fmla="*/ 5 h 10"/>
                <a:gd name="T8" fmla="*/ 5 w 10"/>
                <a:gd name="T9" fmla="*/ 2 h 10"/>
                <a:gd name="T10" fmla="*/ 5 w 10"/>
                <a:gd name="T11" fmla="*/ 0 h 10"/>
                <a:gd name="T12" fmla="*/ 0 w 10"/>
                <a:gd name="T13" fmla="*/ 5 h 10"/>
                <a:gd name="T14" fmla="*/ 5 w 10"/>
                <a:gd name="T15" fmla="*/ 10 h 10"/>
                <a:gd name="T16" fmla="*/ 10 w 10"/>
                <a:gd name="T17" fmla="*/ 5 h 10"/>
                <a:gd name="T18" fmla="*/ 5 w 10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2"/>
                  </a:moveTo>
                  <a:cubicBezTo>
                    <a:pt x="6" y="2"/>
                    <a:pt x="8" y="3"/>
                    <a:pt x="8" y="5"/>
                  </a:cubicBezTo>
                  <a:cubicBezTo>
                    <a:pt x="8" y="7"/>
                    <a:pt x="6" y="8"/>
                    <a:pt x="5" y="8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1" y="3"/>
                    <a:pt x="3" y="2"/>
                    <a:pt x="5" y="2"/>
                  </a:cubicBezTo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49" name="Oval 117"/>
            <p:cNvSpPr>
              <a:spLocks noChangeArrowheads="1"/>
            </p:cNvSpPr>
            <p:nvPr/>
          </p:nvSpPr>
          <p:spPr bwMode="auto">
            <a:xfrm>
              <a:off x="4792663" y="4138613"/>
              <a:ext cx="23813" cy="23812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50" name="Freeform 118"/>
            <p:cNvSpPr>
              <a:spLocks noEditPoints="1"/>
            </p:cNvSpPr>
            <p:nvPr/>
          </p:nvSpPr>
          <p:spPr bwMode="auto">
            <a:xfrm>
              <a:off x="4567238" y="4181475"/>
              <a:ext cx="242888" cy="173037"/>
            </a:xfrm>
            <a:custGeom>
              <a:avLst/>
              <a:gdLst>
                <a:gd name="T0" fmla="*/ 153 w 153"/>
                <a:gd name="T1" fmla="*/ 109 h 109"/>
                <a:gd name="T2" fmla="*/ 0 w 153"/>
                <a:gd name="T3" fmla="*/ 109 h 109"/>
                <a:gd name="T4" fmla="*/ 0 w 153"/>
                <a:gd name="T5" fmla="*/ 0 h 109"/>
                <a:gd name="T6" fmla="*/ 153 w 153"/>
                <a:gd name="T7" fmla="*/ 0 h 109"/>
                <a:gd name="T8" fmla="*/ 153 w 153"/>
                <a:gd name="T9" fmla="*/ 109 h 109"/>
                <a:gd name="T10" fmla="*/ 11 w 153"/>
                <a:gd name="T11" fmla="*/ 99 h 109"/>
                <a:gd name="T12" fmla="*/ 143 w 153"/>
                <a:gd name="T13" fmla="*/ 99 h 109"/>
                <a:gd name="T14" fmla="*/ 143 w 153"/>
                <a:gd name="T15" fmla="*/ 11 h 109"/>
                <a:gd name="T16" fmla="*/ 11 w 153"/>
                <a:gd name="T17" fmla="*/ 11 h 109"/>
                <a:gd name="T18" fmla="*/ 11 w 153"/>
                <a:gd name="T19" fmla="*/ 9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09">
                  <a:moveTo>
                    <a:pt x="153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53" y="0"/>
                  </a:lnTo>
                  <a:lnTo>
                    <a:pt x="153" y="109"/>
                  </a:lnTo>
                  <a:close/>
                  <a:moveTo>
                    <a:pt x="11" y="99"/>
                  </a:moveTo>
                  <a:lnTo>
                    <a:pt x="143" y="99"/>
                  </a:lnTo>
                  <a:lnTo>
                    <a:pt x="143" y="11"/>
                  </a:lnTo>
                  <a:lnTo>
                    <a:pt x="11" y="11"/>
                  </a:lnTo>
                  <a:lnTo>
                    <a:pt x="11" y="99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51" name="Rectangle 119"/>
            <p:cNvSpPr>
              <a:spLocks noChangeArrowheads="1"/>
            </p:cNvSpPr>
            <p:nvPr/>
          </p:nvSpPr>
          <p:spPr bwMode="auto">
            <a:xfrm>
              <a:off x="4575175" y="4254500"/>
              <a:ext cx="230188" cy="28575"/>
            </a:xfrm>
            <a:prstGeom prst="rect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52" name="Freeform 120"/>
            <p:cNvSpPr>
              <a:spLocks noEditPoints="1"/>
            </p:cNvSpPr>
            <p:nvPr/>
          </p:nvSpPr>
          <p:spPr bwMode="auto">
            <a:xfrm>
              <a:off x="4567238" y="4246563"/>
              <a:ext cx="244475" cy="44450"/>
            </a:xfrm>
            <a:custGeom>
              <a:avLst/>
              <a:gdLst>
                <a:gd name="T0" fmla="*/ 154 w 154"/>
                <a:gd name="T1" fmla="*/ 28 h 28"/>
                <a:gd name="T2" fmla="*/ 0 w 154"/>
                <a:gd name="T3" fmla="*/ 28 h 28"/>
                <a:gd name="T4" fmla="*/ 0 w 154"/>
                <a:gd name="T5" fmla="*/ 0 h 28"/>
                <a:gd name="T6" fmla="*/ 154 w 154"/>
                <a:gd name="T7" fmla="*/ 0 h 28"/>
                <a:gd name="T8" fmla="*/ 154 w 154"/>
                <a:gd name="T9" fmla="*/ 28 h 28"/>
                <a:gd name="T10" fmla="*/ 11 w 154"/>
                <a:gd name="T11" fmla="*/ 17 h 28"/>
                <a:gd name="T12" fmla="*/ 145 w 154"/>
                <a:gd name="T13" fmla="*/ 17 h 28"/>
                <a:gd name="T14" fmla="*/ 145 w 154"/>
                <a:gd name="T15" fmla="*/ 11 h 28"/>
                <a:gd name="T16" fmla="*/ 11 w 154"/>
                <a:gd name="T17" fmla="*/ 11 h 28"/>
                <a:gd name="T18" fmla="*/ 11 w 154"/>
                <a:gd name="T19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28">
                  <a:moveTo>
                    <a:pt x="154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28"/>
                  </a:lnTo>
                  <a:close/>
                  <a:moveTo>
                    <a:pt x="11" y="17"/>
                  </a:moveTo>
                  <a:lnTo>
                    <a:pt x="145" y="17"/>
                  </a:lnTo>
                  <a:lnTo>
                    <a:pt x="145" y="11"/>
                  </a:lnTo>
                  <a:lnTo>
                    <a:pt x="11" y="11"/>
                  </a:lnTo>
                  <a:lnTo>
                    <a:pt x="11" y="17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816298" y="2232243"/>
            <a:ext cx="690743" cy="259779"/>
            <a:chOff x="4357688" y="2508250"/>
            <a:chExt cx="730250" cy="274637"/>
          </a:xfrm>
          <a:solidFill>
            <a:schemeClr val="accent6"/>
          </a:solidFill>
        </p:grpSpPr>
        <p:sp>
          <p:nvSpPr>
            <p:cNvPr id="54" name="Freeform 150"/>
            <p:cNvSpPr>
              <a:spLocks noEditPoints="1"/>
            </p:cNvSpPr>
            <p:nvPr/>
          </p:nvSpPr>
          <p:spPr bwMode="auto">
            <a:xfrm>
              <a:off x="4413250" y="2670175"/>
              <a:ext cx="111125" cy="112712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33 h 46"/>
                <a:gd name="T12" fmla="*/ 14 w 46"/>
                <a:gd name="T13" fmla="*/ 23 h 46"/>
                <a:gd name="T14" fmla="*/ 23 w 46"/>
                <a:gd name="T15" fmla="*/ 13 h 46"/>
                <a:gd name="T16" fmla="*/ 33 w 46"/>
                <a:gd name="T17" fmla="*/ 23 h 46"/>
                <a:gd name="T18" fmla="*/ 23 w 46"/>
                <a:gd name="T19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55" name="Freeform 151"/>
            <p:cNvSpPr>
              <a:spLocks noEditPoints="1"/>
            </p:cNvSpPr>
            <p:nvPr/>
          </p:nvSpPr>
          <p:spPr bwMode="auto">
            <a:xfrm>
              <a:off x="4903788" y="2670175"/>
              <a:ext cx="111125" cy="112712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33 h 46"/>
                <a:gd name="T12" fmla="*/ 13 w 46"/>
                <a:gd name="T13" fmla="*/ 23 h 46"/>
                <a:gd name="T14" fmla="*/ 23 w 46"/>
                <a:gd name="T15" fmla="*/ 13 h 46"/>
                <a:gd name="T16" fmla="*/ 32 w 46"/>
                <a:gd name="T17" fmla="*/ 23 h 46"/>
                <a:gd name="T18" fmla="*/ 23 w 46"/>
                <a:gd name="T19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5" y="46"/>
                    <a:pt x="46" y="36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lose/>
                  <a:moveTo>
                    <a:pt x="23" y="33"/>
                  </a:moveTo>
                  <a:cubicBezTo>
                    <a:pt x="17" y="33"/>
                    <a:pt x="13" y="28"/>
                    <a:pt x="13" y="23"/>
                  </a:cubicBezTo>
                  <a:cubicBezTo>
                    <a:pt x="13" y="18"/>
                    <a:pt x="17" y="13"/>
                    <a:pt x="23" y="13"/>
                  </a:cubicBezTo>
                  <a:cubicBezTo>
                    <a:pt x="28" y="13"/>
                    <a:pt x="32" y="18"/>
                    <a:pt x="32" y="23"/>
                  </a:cubicBezTo>
                  <a:cubicBezTo>
                    <a:pt x="32" y="28"/>
                    <a:pt x="28" y="33"/>
                    <a:pt x="23" y="33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56" name="Freeform 152"/>
            <p:cNvSpPr>
              <a:spLocks noEditPoints="1"/>
            </p:cNvSpPr>
            <p:nvPr/>
          </p:nvSpPr>
          <p:spPr bwMode="auto">
            <a:xfrm>
              <a:off x="4357688" y="2508250"/>
              <a:ext cx="730250" cy="234950"/>
            </a:xfrm>
            <a:custGeom>
              <a:avLst/>
              <a:gdLst>
                <a:gd name="T0" fmla="*/ 236 w 302"/>
                <a:gd name="T1" fmla="*/ 34 h 97"/>
                <a:gd name="T2" fmla="*/ 161 w 302"/>
                <a:gd name="T3" fmla="*/ 4 h 97"/>
                <a:gd name="T4" fmla="*/ 75 w 302"/>
                <a:gd name="T5" fmla="*/ 7 h 97"/>
                <a:gd name="T6" fmla="*/ 40 w 302"/>
                <a:gd name="T7" fmla="*/ 24 h 97"/>
                <a:gd name="T8" fmla="*/ 6 w 302"/>
                <a:gd name="T9" fmla="*/ 41 h 97"/>
                <a:gd name="T10" fmla="*/ 0 w 302"/>
                <a:gd name="T11" fmla="*/ 73 h 97"/>
                <a:gd name="T12" fmla="*/ 2 w 302"/>
                <a:gd name="T13" fmla="*/ 97 h 97"/>
                <a:gd name="T14" fmla="*/ 18 w 302"/>
                <a:gd name="T15" fmla="*/ 97 h 97"/>
                <a:gd name="T16" fmla="*/ 18 w 302"/>
                <a:gd name="T17" fmla="*/ 90 h 97"/>
                <a:gd name="T18" fmla="*/ 46 w 302"/>
                <a:gd name="T19" fmla="*/ 62 h 97"/>
                <a:gd name="T20" fmla="*/ 74 w 302"/>
                <a:gd name="T21" fmla="*/ 90 h 97"/>
                <a:gd name="T22" fmla="*/ 75 w 302"/>
                <a:gd name="T23" fmla="*/ 97 h 97"/>
                <a:gd name="T24" fmla="*/ 221 w 302"/>
                <a:gd name="T25" fmla="*/ 97 h 97"/>
                <a:gd name="T26" fmla="*/ 221 w 302"/>
                <a:gd name="T27" fmla="*/ 88 h 97"/>
                <a:gd name="T28" fmla="*/ 248 w 302"/>
                <a:gd name="T29" fmla="*/ 61 h 97"/>
                <a:gd name="T30" fmla="*/ 276 w 302"/>
                <a:gd name="T31" fmla="*/ 88 h 97"/>
                <a:gd name="T32" fmla="*/ 277 w 302"/>
                <a:gd name="T33" fmla="*/ 96 h 97"/>
                <a:gd name="T34" fmla="*/ 300 w 302"/>
                <a:gd name="T35" fmla="*/ 95 h 97"/>
                <a:gd name="T36" fmla="*/ 292 w 302"/>
                <a:gd name="T37" fmla="*/ 55 h 97"/>
                <a:gd name="T38" fmla="*/ 236 w 302"/>
                <a:gd name="T39" fmla="*/ 34 h 97"/>
                <a:gd name="T40" fmla="*/ 78 w 302"/>
                <a:gd name="T41" fmla="*/ 38 h 97"/>
                <a:gd name="T42" fmla="*/ 93 w 302"/>
                <a:gd name="T43" fmla="*/ 17 h 97"/>
                <a:gd name="T44" fmla="*/ 130 w 302"/>
                <a:gd name="T45" fmla="*/ 13 h 97"/>
                <a:gd name="T46" fmla="*/ 131 w 302"/>
                <a:gd name="T47" fmla="*/ 42 h 97"/>
                <a:gd name="T48" fmla="*/ 78 w 302"/>
                <a:gd name="T49" fmla="*/ 38 h 97"/>
                <a:gd name="T50" fmla="*/ 216 w 302"/>
                <a:gd name="T51" fmla="*/ 45 h 97"/>
                <a:gd name="T52" fmla="*/ 141 w 302"/>
                <a:gd name="T53" fmla="*/ 42 h 97"/>
                <a:gd name="T54" fmla="*/ 139 w 302"/>
                <a:gd name="T55" fmla="*/ 13 h 97"/>
                <a:gd name="T56" fmla="*/ 216 w 302"/>
                <a:gd name="T57" fmla="*/ 37 h 97"/>
                <a:gd name="T58" fmla="*/ 216 w 302"/>
                <a:gd name="T59" fmla="*/ 4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2" h="97">
                  <a:moveTo>
                    <a:pt x="236" y="34"/>
                  </a:moveTo>
                  <a:cubicBezTo>
                    <a:pt x="236" y="34"/>
                    <a:pt x="179" y="8"/>
                    <a:pt x="161" y="4"/>
                  </a:cubicBezTo>
                  <a:cubicBezTo>
                    <a:pt x="143" y="0"/>
                    <a:pt x="81" y="4"/>
                    <a:pt x="75" y="7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92"/>
                    <a:pt x="2" y="97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75"/>
                    <a:pt x="31" y="62"/>
                    <a:pt x="46" y="62"/>
                  </a:cubicBezTo>
                  <a:cubicBezTo>
                    <a:pt x="62" y="62"/>
                    <a:pt x="74" y="75"/>
                    <a:pt x="74" y="90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221" y="97"/>
                    <a:pt x="221" y="97"/>
                    <a:pt x="221" y="97"/>
                  </a:cubicBezTo>
                  <a:cubicBezTo>
                    <a:pt x="221" y="88"/>
                    <a:pt x="221" y="88"/>
                    <a:pt x="221" y="88"/>
                  </a:cubicBezTo>
                  <a:cubicBezTo>
                    <a:pt x="221" y="73"/>
                    <a:pt x="232" y="61"/>
                    <a:pt x="248" y="61"/>
                  </a:cubicBezTo>
                  <a:cubicBezTo>
                    <a:pt x="263" y="61"/>
                    <a:pt x="276" y="73"/>
                    <a:pt x="276" y="88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6"/>
                    <a:pt x="295" y="97"/>
                    <a:pt x="300" y="95"/>
                  </a:cubicBezTo>
                  <a:cubicBezTo>
                    <a:pt x="300" y="95"/>
                    <a:pt x="302" y="65"/>
                    <a:pt x="292" y="55"/>
                  </a:cubicBezTo>
                  <a:cubicBezTo>
                    <a:pt x="282" y="46"/>
                    <a:pt x="263" y="40"/>
                    <a:pt x="236" y="34"/>
                  </a:cubicBezTo>
                  <a:close/>
                  <a:moveTo>
                    <a:pt x="78" y="38"/>
                  </a:moveTo>
                  <a:cubicBezTo>
                    <a:pt x="78" y="38"/>
                    <a:pt x="85" y="23"/>
                    <a:pt x="93" y="17"/>
                  </a:cubicBezTo>
                  <a:cubicBezTo>
                    <a:pt x="99" y="13"/>
                    <a:pt x="130" y="13"/>
                    <a:pt x="130" y="13"/>
                  </a:cubicBezTo>
                  <a:cubicBezTo>
                    <a:pt x="131" y="42"/>
                    <a:pt x="131" y="42"/>
                    <a:pt x="131" y="42"/>
                  </a:cubicBezTo>
                  <a:lnTo>
                    <a:pt x="78" y="38"/>
                  </a:lnTo>
                  <a:close/>
                  <a:moveTo>
                    <a:pt x="216" y="45"/>
                  </a:moveTo>
                  <a:cubicBezTo>
                    <a:pt x="141" y="42"/>
                    <a:pt x="141" y="42"/>
                    <a:pt x="141" y="42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67" y="12"/>
                    <a:pt x="198" y="26"/>
                    <a:pt x="216" y="37"/>
                  </a:cubicBezTo>
                  <a:cubicBezTo>
                    <a:pt x="235" y="48"/>
                    <a:pt x="216" y="45"/>
                    <a:pt x="216" y="45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090535" y="3998765"/>
            <a:ext cx="228246" cy="412944"/>
            <a:chOff x="3632200" y="2433638"/>
            <a:chExt cx="241300" cy="436562"/>
          </a:xfrm>
          <a:solidFill>
            <a:schemeClr val="accent6"/>
          </a:solidFill>
        </p:grpSpPr>
        <p:sp>
          <p:nvSpPr>
            <p:cNvPr id="71" name="Freeform 153"/>
            <p:cNvSpPr>
              <a:spLocks noEditPoints="1"/>
            </p:cNvSpPr>
            <p:nvPr/>
          </p:nvSpPr>
          <p:spPr bwMode="auto">
            <a:xfrm>
              <a:off x="3632200" y="2433638"/>
              <a:ext cx="241300" cy="153987"/>
            </a:xfrm>
            <a:custGeom>
              <a:avLst/>
              <a:gdLst>
                <a:gd name="T0" fmla="*/ 93 w 100"/>
                <a:gd name="T1" fmla="*/ 0 h 64"/>
                <a:gd name="T2" fmla="*/ 4 w 100"/>
                <a:gd name="T3" fmla="*/ 0 h 64"/>
                <a:gd name="T4" fmla="*/ 0 w 100"/>
                <a:gd name="T5" fmla="*/ 5 h 64"/>
                <a:gd name="T6" fmla="*/ 0 w 100"/>
                <a:gd name="T7" fmla="*/ 64 h 64"/>
                <a:gd name="T8" fmla="*/ 100 w 100"/>
                <a:gd name="T9" fmla="*/ 64 h 64"/>
                <a:gd name="T10" fmla="*/ 100 w 100"/>
                <a:gd name="T11" fmla="*/ 5 h 64"/>
                <a:gd name="T12" fmla="*/ 93 w 100"/>
                <a:gd name="T13" fmla="*/ 0 h 64"/>
                <a:gd name="T14" fmla="*/ 20 w 100"/>
                <a:gd name="T15" fmla="*/ 45 h 64"/>
                <a:gd name="T16" fmla="*/ 16 w 100"/>
                <a:gd name="T17" fmla="*/ 50 h 64"/>
                <a:gd name="T18" fmla="*/ 12 w 100"/>
                <a:gd name="T19" fmla="*/ 45 h 64"/>
                <a:gd name="T20" fmla="*/ 12 w 100"/>
                <a:gd name="T21" fmla="*/ 27 h 64"/>
                <a:gd name="T22" fmla="*/ 16 w 100"/>
                <a:gd name="T23" fmla="*/ 23 h 64"/>
                <a:gd name="T24" fmla="*/ 20 w 100"/>
                <a:gd name="T25" fmla="*/ 27 h 64"/>
                <a:gd name="T26" fmla="*/ 20 w 100"/>
                <a:gd name="T27" fmla="*/ 4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64">
                  <a:moveTo>
                    <a:pt x="9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2"/>
                    <a:pt x="96" y="0"/>
                    <a:pt x="93" y="0"/>
                  </a:cubicBezTo>
                  <a:close/>
                  <a:moveTo>
                    <a:pt x="20" y="45"/>
                  </a:moveTo>
                  <a:cubicBezTo>
                    <a:pt x="20" y="48"/>
                    <a:pt x="18" y="50"/>
                    <a:pt x="16" y="50"/>
                  </a:cubicBezTo>
                  <a:cubicBezTo>
                    <a:pt x="14" y="50"/>
                    <a:pt x="12" y="48"/>
                    <a:pt x="12" y="45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4" y="23"/>
                    <a:pt x="16" y="23"/>
                  </a:cubicBezTo>
                  <a:cubicBezTo>
                    <a:pt x="18" y="23"/>
                    <a:pt x="20" y="25"/>
                    <a:pt x="20" y="27"/>
                  </a:cubicBezTo>
                  <a:lnTo>
                    <a:pt x="20" y="45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72" name="Freeform 154"/>
            <p:cNvSpPr>
              <a:spLocks noEditPoints="1"/>
            </p:cNvSpPr>
            <p:nvPr/>
          </p:nvSpPr>
          <p:spPr bwMode="auto">
            <a:xfrm>
              <a:off x="3632200" y="2617788"/>
              <a:ext cx="241300" cy="252412"/>
            </a:xfrm>
            <a:custGeom>
              <a:avLst/>
              <a:gdLst>
                <a:gd name="T0" fmla="*/ 0 w 100"/>
                <a:gd name="T1" fmla="*/ 0 h 104"/>
                <a:gd name="T2" fmla="*/ 0 w 100"/>
                <a:gd name="T3" fmla="*/ 97 h 104"/>
                <a:gd name="T4" fmla="*/ 4 w 100"/>
                <a:gd name="T5" fmla="*/ 104 h 104"/>
                <a:gd name="T6" fmla="*/ 93 w 100"/>
                <a:gd name="T7" fmla="*/ 104 h 104"/>
                <a:gd name="T8" fmla="*/ 100 w 100"/>
                <a:gd name="T9" fmla="*/ 97 h 104"/>
                <a:gd name="T10" fmla="*/ 100 w 100"/>
                <a:gd name="T11" fmla="*/ 0 h 104"/>
                <a:gd name="T12" fmla="*/ 0 w 100"/>
                <a:gd name="T13" fmla="*/ 0 h 104"/>
                <a:gd name="T14" fmla="*/ 20 w 100"/>
                <a:gd name="T15" fmla="*/ 61 h 104"/>
                <a:gd name="T16" fmla="*/ 16 w 100"/>
                <a:gd name="T17" fmla="*/ 65 h 104"/>
                <a:gd name="T18" fmla="*/ 12 w 100"/>
                <a:gd name="T19" fmla="*/ 61 h 104"/>
                <a:gd name="T20" fmla="*/ 12 w 100"/>
                <a:gd name="T21" fmla="*/ 15 h 104"/>
                <a:gd name="T22" fmla="*/ 16 w 100"/>
                <a:gd name="T23" fmla="*/ 11 h 104"/>
                <a:gd name="T24" fmla="*/ 20 w 100"/>
                <a:gd name="T25" fmla="*/ 15 h 104"/>
                <a:gd name="T26" fmla="*/ 20 w 100"/>
                <a:gd name="T27" fmla="*/ 6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04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1" y="104"/>
                    <a:pt x="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6" y="104"/>
                    <a:pt x="100" y="100"/>
                    <a:pt x="100" y="97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0" y="0"/>
                  </a:lnTo>
                  <a:close/>
                  <a:moveTo>
                    <a:pt x="20" y="61"/>
                  </a:moveTo>
                  <a:cubicBezTo>
                    <a:pt x="20" y="63"/>
                    <a:pt x="18" y="65"/>
                    <a:pt x="16" y="65"/>
                  </a:cubicBezTo>
                  <a:cubicBezTo>
                    <a:pt x="14" y="65"/>
                    <a:pt x="12" y="63"/>
                    <a:pt x="12" y="61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4" y="11"/>
                    <a:pt x="16" y="11"/>
                  </a:cubicBezTo>
                  <a:cubicBezTo>
                    <a:pt x="18" y="11"/>
                    <a:pt x="20" y="13"/>
                    <a:pt x="20" y="15"/>
                  </a:cubicBezTo>
                  <a:lnTo>
                    <a:pt x="20" y="61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892746" y="3969895"/>
            <a:ext cx="376906" cy="412945"/>
            <a:chOff x="9374188" y="4051300"/>
            <a:chExt cx="398463" cy="436563"/>
          </a:xfrm>
          <a:solidFill>
            <a:schemeClr val="accent6"/>
          </a:solidFill>
        </p:grpSpPr>
        <p:sp>
          <p:nvSpPr>
            <p:cNvPr id="76" name="Freeform 129"/>
            <p:cNvSpPr>
              <a:spLocks noEditPoints="1"/>
            </p:cNvSpPr>
            <p:nvPr/>
          </p:nvSpPr>
          <p:spPr bwMode="auto">
            <a:xfrm>
              <a:off x="9374188" y="4217988"/>
              <a:ext cx="398463" cy="269875"/>
            </a:xfrm>
            <a:custGeom>
              <a:avLst/>
              <a:gdLst>
                <a:gd name="T0" fmla="*/ 158 w 165"/>
                <a:gd name="T1" fmla="*/ 0 h 111"/>
                <a:gd name="T2" fmla="*/ 7 w 165"/>
                <a:gd name="T3" fmla="*/ 0 h 111"/>
                <a:gd name="T4" fmla="*/ 0 w 165"/>
                <a:gd name="T5" fmla="*/ 7 h 111"/>
                <a:gd name="T6" fmla="*/ 0 w 165"/>
                <a:gd name="T7" fmla="*/ 104 h 111"/>
                <a:gd name="T8" fmla="*/ 7 w 165"/>
                <a:gd name="T9" fmla="*/ 111 h 111"/>
                <a:gd name="T10" fmla="*/ 158 w 165"/>
                <a:gd name="T11" fmla="*/ 111 h 111"/>
                <a:gd name="T12" fmla="*/ 165 w 165"/>
                <a:gd name="T13" fmla="*/ 104 h 111"/>
                <a:gd name="T14" fmla="*/ 165 w 165"/>
                <a:gd name="T15" fmla="*/ 7 h 111"/>
                <a:gd name="T16" fmla="*/ 158 w 165"/>
                <a:gd name="T17" fmla="*/ 0 h 111"/>
                <a:gd name="T18" fmla="*/ 120 w 165"/>
                <a:gd name="T19" fmla="*/ 93 h 111"/>
                <a:gd name="T20" fmla="*/ 73 w 165"/>
                <a:gd name="T21" fmla="*/ 96 h 111"/>
                <a:gd name="T22" fmla="*/ 18 w 165"/>
                <a:gd name="T23" fmla="*/ 93 h 111"/>
                <a:gd name="T24" fmla="*/ 14 w 165"/>
                <a:gd name="T25" fmla="*/ 56 h 111"/>
                <a:gd name="T26" fmla="*/ 18 w 165"/>
                <a:gd name="T27" fmla="*/ 17 h 111"/>
                <a:gd name="T28" fmla="*/ 73 w 165"/>
                <a:gd name="T29" fmla="*/ 14 h 111"/>
                <a:gd name="T30" fmla="*/ 120 w 165"/>
                <a:gd name="T31" fmla="*/ 17 h 111"/>
                <a:gd name="T32" fmla="*/ 124 w 165"/>
                <a:gd name="T33" fmla="*/ 55 h 111"/>
                <a:gd name="T34" fmla="*/ 120 w 165"/>
                <a:gd name="T35" fmla="*/ 93 h 111"/>
                <a:gd name="T36" fmla="*/ 154 w 165"/>
                <a:gd name="T37" fmla="*/ 91 h 111"/>
                <a:gd name="T38" fmla="*/ 152 w 165"/>
                <a:gd name="T39" fmla="*/ 94 h 111"/>
                <a:gd name="T40" fmla="*/ 140 w 165"/>
                <a:gd name="T41" fmla="*/ 94 h 111"/>
                <a:gd name="T42" fmla="*/ 137 w 165"/>
                <a:gd name="T43" fmla="*/ 91 h 111"/>
                <a:gd name="T44" fmla="*/ 137 w 165"/>
                <a:gd name="T45" fmla="*/ 20 h 111"/>
                <a:gd name="T46" fmla="*/ 140 w 165"/>
                <a:gd name="T47" fmla="*/ 17 h 111"/>
                <a:gd name="T48" fmla="*/ 152 w 165"/>
                <a:gd name="T49" fmla="*/ 17 h 111"/>
                <a:gd name="T50" fmla="*/ 154 w 165"/>
                <a:gd name="T51" fmla="*/ 20 h 111"/>
                <a:gd name="T52" fmla="*/ 154 w 165"/>
                <a:gd name="T53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11">
                  <a:moveTo>
                    <a:pt x="15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3" y="111"/>
                    <a:pt x="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62" y="111"/>
                    <a:pt x="165" y="108"/>
                    <a:pt x="165" y="104"/>
                  </a:cubicBezTo>
                  <a:cubicBezTo>
                    <a:pt x="165" y="7"/>
                    <a:pt x="165" y="7"/>
                    <a:pt x="165" y="7"/>
                  </a:cubicBezTo>
                  <a:cubicBezTo>
                    <a:pt x="165" y="3"/>
                    <a:pt x="162" y="0"/>
                    <a:pt x="158" y="0"/>
                  </a:cubicBezTo>
                  <a:close/>
                  <a:moveTo>
                    <a:pt x="120" y="93"/>
                  </a:moveTo>
                  <a:cubicBezTo>
                    <a:pt x="118" y="95"/>
                    <a:pt x="97" y="96"/>
                    <a:pt x="73" y="96"/>
                  </a:cubicBezTo>
                  <a:cubicBezTo>
                    <a:pt x="46" y="96"/>
                    <a:pt x="20" y="95"/>
                    <a:pt x="18" y="93"/>
                  </a:cubicBezTo>
                  <a:cubicBezTo>
                    <a:pt x="16" y="91"/>
                    <a:pt x="14" y="74"/>
                    <a:pt x="14" y="56"/>
                  </a:cubicBezTo>
                  <a:cubicBezTo>
                    <a:pt x="14" y="36"/>
                    <a:pt x="15" y="20"/>
                    <a:pt x="18" y="17"/>
                  </a:cubicBezTo>
                  <a:cubicBezTo>
                    <a:pt x="20" y="15"/>
                    <a:pt x="47" y="14"/>
                    <a:pt x="73" y="14"/>
                  </a:cubicBezTo>
                  <a:cubicBezTo>
                    <a:pt x="99" y="14"/>
                    <a:pt x="119" y="16"/>
                    <a:pt x="120" y="17"/>
                  </a:cubicBezTo>
                  <a:cubicBezTo>
                    <a:pt x="122" y="19"/>
                    <a:pt x="124" y="36"/>
                    <a:pt x="124" y="55"/>
                  </a:cubicBezTo>
                  <a:cubicBezTo>
                    <a:pt x="124" y="74"/>
                    <a:pt x="123" y="91"/>
                    <a:pt x="120" y="93"/>
                  </a:cubicBezTo>
                  <a:close/>
                  <a:moveTo>
                    <a:pt x="154" y="91"/>
                  </a:moveTo>
                  <a:cubicBezTo>
                    <a:pt x="154" y="92"/>
                    <a:pt x="153" y="94"/>
                    <a:pt x="152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9" y="94"/>
                    <a:pt x="137" y="92"/>
                    <a:pt x="137" y="91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19"/>
                    <a:pt x="139" y="17"/>
                    <a:pt x="140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7"/>
                    <a:pt x="154" y="19"/>
                    <a:pt x="154" y="20"/>
                  </a:cubicBezTo>
                  <a:lnTo>
                    <a:pt x="154" y="91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77" name="Oval 130"/>
            <p:cNvSpPr>
              <a:spLocks noChangeArrowheads="1"/>
            </p:cNvSpPr>
            <p:nvPr/>
          </p:nvSpPr>
          <p:spPr bwMode="auto">
            <a:xfrm>
              <a:off x="9720263" y="4271963"/>
              <a:ext cx="14288" cy="15875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78" name="Oval 131"/>
            <p:cNvSpPr>
              <a:spLocks noChangeArrowheads="1"/>
            </p:cNvSpPr>
            <p:nvPr/>
          </p:nvSpPr>
          <p:spPr bwMode="auto">
            <a:xfrm>
              <a:off x="9720263" y="4292600"/>
              <a:ext cx="14288" cy="17462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79" name="Oval 132"/>
            <p:cNvSpPr>
              <a:spLocks noChangeArrowheads="1"/>
            </p:cNvSpPr>
            <p:nvPr/>
          </p:nvSpPr>
          <p:spPr bwMode="auto">
            <a:xfrm>
              <a:off x="9720263" y="4318000"/>
              <a:ext cx="14288" cy="15875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80" name="Oval 133"/>
            <p:cNvSpPr>
              <a:spLocks noChangeArrowheads="1"/>
            </p:cNvSpPr>
            <p:nvPr/>
          </p:nvSpPr>
          <p:spPr bwMode="auto">
            <a:xfrm>
              <a:off x="9712325" y="4356100"/>
              <a:ext cx="30163" cy="30162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81" name="Oval 134"/>
            <p:cNvSpPr>
              <a:spLocks noChangeArrowheads="1"/>
            </p:cNvSpPr>
            <p:nvPr/>
          </p:nvSpPr>
          <p:spPr bwMode="auto">
            <a:xfrm>
              <a:off x="9712325" y="4405313"/>
              <a:ext cx="30163" cy="28575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82" name="Freeform 135"/>
            <p:cNvSpPr>
              <a:spLocks/>
            </p:cNvSpPr>
            <p:nvPr/>
          </p:nvSpPr>
          <p:spPr bwMode="auto">
            <a:xfrm>
              <a:off x="9502775" y="4184650"/>
              <a:ext cx="130175" cy="28575"/>
            </a:xfrm>
            <a:custGeom>
              <a:avLst/>
              <a:gdLst>
                <a:gd name="T0" fmla="*/ 34 w 54"/>
                <a:gd name="T1" fmla="*/ 0 h 12"/>
                <a:gd name="T2" fmla="*/ 33 w 54"/>
                <a:gd name="T3" fmla="*/ 0 h 12"/>
                <a:gd name="T4" fmla="*/ 27 w 54"/>
                <a:gd name="T5" fmla="*/ 0 h 12"/>
                <a:gd name="T6" fmla="*/ 20 w 54"/>
                <a:gd name="T7" fmla="*/ 0 h 12"/>
                <a:gd name="T8" fmla="*/ 19 w 54"/>
                <a:gd name="T9" fmla="*/ 1 h 12"/>
                <a:gd name="T10" fmla="*/ 0 w 54"/>
                <a:gd name="T11" fmla="*/ 12 h 12"/>
                <a:gd name="T12" fmla="*/ 54 w 54"/>
                <a:gd name="T13" fmla="*/ 12 h 12"/>
                <a:gd name="T14" fmla="*/ 34 w 54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2">
                  <a:moveTo>
                    <a:pt x="34" y="0"/>
                  </a:moveTo>
                  <a:cubicBezTo>
                    <a:pt x="34" y="0"/>
                    <a:pt x="33" y="0"/>
                    <a:pt x="33" y="0"/>
                  </a:cubicBezTo>
                  <a:cubicBezTo>
                    <a:pt x="31" y="0"/>
                    <a:pt x="29" y="0"/>
                    <a:pt x="27" y="0"/>
                  </a:cubicBezTo>
                  <a:cubicBezTo>
                    <a:pt x="25" y="0"/>
                    <a:pt x="22" y="0"/>
                    <a:pt x="20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11" y="3"/>
                    <a:pt x="4" y="5"/>
                    <a:pt x="0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0" y="4"/>
                    <a:pt x="43" y="3"/>
                    <a:pt x="34" y="0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83" name="Freeform 136"/>
            <p:cNvSpPr>
              <a:spLocks/>
            </p:cNvSpPr>
            <p:nvPr/>
          </p:nvSpPr>
          <p:spPr bwMode="auto">
            <a:xfrm>
              <a:off x="9466263" y="4051300"/>
              <a:ext cx="84138" cy="130175"/>
            </a:xfrm>
            <a:custGeom>
              <a:avLst/>
              <a:gdLst>
                <a:gd name="T0" fmla="*/ 1 w 35"/>
                <a:gd name="T1" fmla="*/ 0 h 54"/>
                <a:gd name="T2" fmla="*/ 0 w 35"/>
                <a:gd name="T3" fmla="*/ 0 h 54"/>
                <a:gd name="T4" fmla="*/ 0 w 35"/>
                <a:gd name="T5" fmla="*/ 1 h 54"/>
                <a:gd name="T6" fmla="*/ 34 w 35"/>
                <a:gd name="T7" fmla="*/ 54 h 54"/>
                <a:gd name="T8" fmla="*/ 35 w 35"/>
                <a:gd name="T9" fmla="*/ 54 h 54"/>
                <a:gd name="T10" fmla="*/ 1 w 35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54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5" y="54"/>
                    <a:pt x="35" y="54"/>
                  </a:cubicBezTo>
                  <a:lnTo>
                    <a:pt x="1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84" name="Freeform 137"/>
            <p:cNvSpPr>
              <a:spLocks/>
            </p:cNvSpPr>
            <p:nvPr/>
          </p:nvSpPr>
          <p:spPr bwMode="auto">
            <a:xfrm>
              <a:off x="9582150" y="4051300"/>
              <a:ext cx="87313" cy="130175"/>
            </a:xfrm>
            <a:custGeom>
              <a:avLst/>
              <a:gdLst>
                <a:gd name="T0" fmla="*/ 35 w 36"/>
                <a:gd name="T1" fmla="*/ 0 h 54"/>
                <a:gd name="T2" fmla="*/ 34 w 36"/>
                <a:gd name="T3" fmla="*/ 0 h 54"/>
                <a:gd name="T4" fmla="*/ 0 w 36"/>
                <a:gd name="T5" fmla="*/ 54 h 54"/>
                <a:gd name="T6" fmla="*/ 1 w 36"/>
                <a:gd name="T7" fmla="*/ 54 h 54"/>
                <a:gd name="T8" fmla="*/ 36 w 36"/>
                <a:gd name="T9" fmla="*/ 1 h 54"/>
                <a:gd name="T10" fmla="*/ 35 w 36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" y="54"/>
                    <a:pt x="1" y="54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5" y="0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02594" y="3266494"/>
            <a:ext cx="411444" cy="235754"/>
            <a:chOff x="9350375" y="2522538"/>
            <a:chExt cx="434976" cy="249237"/>
          </a:xfrm>
          <a:solidFill>
            <a:schemeClr val="accent6"/>
          </a:solidFill>
        </p:grpSpPr>
        <p:sp>
          <p:nvSpPr>
            <p:cNvPr id="86" name="Freeform 155"/>
            <p:cNvSpPr>
              <a:spLocks noEditPoints="1"/>
            </p:cNvSpPr>
            <p:nvPr/>
          </p:nvSpPr>
          <p:spPr bwMode="auto">
            <a:xfrm>
              <a:off x="9688513" y="2522538"/>
              <a:ext cx="96838" cy="249237"/>
            </a:xfrm>
            <a:custGeom>
              <a:avLst/>
              <a:gdLst>
                <a:gd name="T0" fmla="*/ 0 w 40"/>
                <a:gd name="T1" fmla="*/ 0 h 103"/>
                <a:gd name="T2" fmla="*/ 5 w 40"/>
                <a:gd name="T3" fmla="*/ 100 h 103"/>
                <a:gd name="T4" fmla="*/ 13 w 40"/>
                <a:gd name="T5" fmla="*/ 100 h 103"/>
                <a:gd name="T6" fmla="*/ 40 w 40"/>
                <a:gd name="T7" fmla="*/ 94 h 103"/>
                <a:gd name="T8" fmla="*/ 34 w 40"/>
                <a:gd name="T9" fmla="*/ 0 h 103"/>
                <a:gd name="T10" fmla="*/ 12 w 40"/>
                <a:gd name="T11" fmla="*/ 54 h 103"/>
                <a:gd name="T12" fmla="*/ 6 w 40"/>
                <a:gd name="T13" fmla="*/ 54 h 103"/>
                <a:gd name="T14" fmla="*/ 6 w 40"/>
                <a:gd name="T15" fmla="*/ 42 h 103"/>
                <a:gd name="T16" fmla="*/ 12 w 40"/>
                <a:gd name="T17" fmla="*/ 42 h 103"/>
                <a:gd name="T18" fmla="*/ 6 w 40"/>
                <a:gd name="T19" fmla="*/ 42 h 103"/>
                <a:gd name="T20" fmla="*/ 6 w 40"/>
                <a:gd name="T21" fmla="*/ 66 h 103"/>
                <a:gd name="T22" fmla="*/ 12 w 40"/>
                <a:gd name="T23" fmla="*/ 66 h 103"/>
                <a:gd name="T24" fmla="*/ 20 w 40"/>
                <a:gd name="T25" fmla="*/ 91 h 103"/>
                <a:gd name="T26" fmla="*/ 20 w 40"/>
                <a:gd name="T27" fmla="*/ 75 h 103"/>
                <a:gd name="T28" fmla="*/ 20 w 40"/>
                <a:gd name="T29" fmla="*/ 91 h 103"/>
                <a:gd name="T30" fmla="*/ 23 w 40"/>
                <a:gd name="T31" fmla="*/ 54 h 103"/>
                <a:gd name="T32" fmla="*/ 17 w 40"/>
                <a:gd name="T33" fmla="*/ 54 h 103"/>
                <a:gd name="T34" fmla="*/ 17 w 40"/>
                <a:gd name="T35" fmla="*/ 42 h 103"/>
                <a:gd name="T36" fmla="*/ 23 w 40"/>
                <a:gd name="T37" fmla="*/ 42 h 103"/>
                <a:gd name="T38" fmla="*/ 17 w 40"/>
                <a:gd name="T39" fmla="*/ 42 h 103"/>
                <a:gd name="T40" fmla="*/ 23 w 40"/>
                <a:gd name="T41" fmla="*/ 66 h 103"/>
                <a:gd name="T42" fmla="*/ 17 w 40"/>
                <a:gd name="T43" fmla="*/ 66 h 103"/>
                <a:gd name="T44" fmla="*/ 31 w 40"/>
                <a:gd name="T45" fmla="*/ 69 h 103"/>
                <a:gd name="T46" fmla="*/ 31 w 40"/>
                <a:gd name="T47" fmla="*/ 63 h 103"/>
                <a:gd name="T48" fmla="*/ 31 w 40"/>
                <a:gd name="T49" fmla="*/ 69 h 103"/>
                <a:gd name="T50" fmla="*/ 28 w 40"/>
                <a:gd name="T51" fmla="*/ 54 h 103"/>
                <a:gd name="T52" fmla="*/ 34 w 40"/>
                <a:gd name="T53" fmla="*/ 54 h 103"/>
                <a:gd name="T54" fmla="*/ 31 w 40"/>
                <a:gd name="T55" fmla="*/ 45 h 103"/>
                <a:gd name="T56" fmla="*/ 31 w 40"/>
                <a:gd name="T57" fmla="*/ 39 h 103"/>
                <a:gd name="T58" fmla="*/ 31 w 40"/>
                <a:gd name="T59" fmla="*/ 45 h 103"/>
                <a:gd name="T60" fmla="*/ 28 w 40"/>
                <a:gd name="T61" fmla="*/ 33 h 103"/>
                <a:gd name="T62" fmla="*/ 6 w 40"/>
                <a:gd name="T63" fmla="*/ 27 h 103"/>
                <a:gd name="T64" fmla="*/ 12 w 40"/>
                <a:gd name="T65" fmla="*/ 15 h 103"/>
                <a:gd name="T66" fmla="*/ 34 w 40"/>
                <a:gd name="T67" fmla="*/ 2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" h="103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5" y="102"/>
                    <a:pt x="7" y="103"/>
                    <a:pt x="9" y="103"/>
                  </a:cubicBezTo>
                  <a:cubicBezTo>
                    <a:pt x="11" y="103"/>
                    <a:pt x="13" y="102"/>
                    <a:pt x="13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7" y="100"/>
                    <a:pt x="40" y="97"/>
                    <a:pt x="40" y="94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3"/>
                    <a:pt x="37" y="0"/>
                    <a:pt x="34" y="0"/>
                  </a:cubicBezTo>
                  <a:close/>
                  <a:moveTo>
                    <a:pt x="9" y="51"/>
                  </a:moveTo>
                  <a:cubicBezTo>
                    <a:pt x="11" y="51"/>
                    <a:pt x="12" y="52"/>
                    <a:pt x="12" y="54"/>
                  </a:cubicBezTo>
                  <a:cubicBezTo>
                    <a:pt x="12" y="56"/>
                    <a:pt x="11" y="57"/>
                    <a:pt x="9" y="57"/>
                  </a:cubicBezTo>
                  <a:cubicBezTo>
                    <a:pt x="7" y="57"/>
                    <a:pt x="6" y="56"/>
                    <a:pt x="6" y="54"/>
                  </a:cubicBezTo>
                  <a:cubicBezTo>
                    <a:pt x="6" y="52"/>
                    <a:pt x="7" y="51"/>
                    <a:pt x="9" y="51"/>
                  </a:cubicBezTo>
                  <a:close/>
                  <a:moveTo>
                    <a:pt x="6" y="42"/>
                  </a:moveTo>
                  <a:cubicBezTo>
                    <a:pt x="6" y="40"/>
                    <a:pt x="7" y="39"/>
                    <a:pt x="9" y="39"/>
                  </a:cubicBezTo>
                  <a:cubicBezTo>
                    <a:pt x="11" y="39"/>
                    <a:pt x="12" y="40"/>
                    <a:pt x="12" y="42"/>
                  </a:cubicBezTo>
                  <a:cubicBezTo>
                    <a:pt x="12" y="44"/>
                    <a:pt x="11" y="45"/>
                    <a:pt x="9" y="45"/>
                  </a:cubicBezTo>
                  <a:cubicBezTo>
                    <a:pt x="7" y="45"/>
                    <a:pt x="6" y="44"/>
                    <a:pt x="6" y="42"/>
                  </a:cubicBezTo>
                  <a:close/>
                  <a:moveTo>
                    <a:pt x="9" y="69"/>
                  </a:moveTo>
                  <a:cubicBezTo>
                    <a:pt x="7" y="69"/>
                    <a:pt x="6" y="68"/>
                    <a:pt x="6" y="66"/>
                  </a:cubicBezTo>
                  <a:cubicBezTo>
                    <a:pt x="6" y="64"/>
                    <a:pt x="7" y="63"/>
                    <a:pt x="9" y="63"/>
                  </a:cubicBezTo>
                  <a:cubicBezTo>
                    <a:pt x="11" y="63"/>
                    <a:pt x="12" y="64"/>
                    <a:pt x="12" y="66"/>
                  </a:cubicBezTo>
                  <a:cubicBezTo>
                    <a:pt x="12" y="68"/>
                    <a:pt x="11" y="69"/>
                    <a:pt x="9" y="69"/>
                  </a:cubicBezTo>
                  <a:close/>
                  <a:moveTo>
                    <a:pt x="20" y="91"/>
                  </a:moveTo>
                  <a:cubicBezTo>
                    <a:pt x="16" y="91"/>
                    <a:pt x="12" y="87"/>
                    <a:pt x="12" y="83"/>
                  </a:cubicBezTo>
                  <a:cubicBezTo>
                    <a:pt x="12" y="78"/>
                    <a:pt x="16" y="75"/>
                    <a:pt x="20" y="75"/>
                  </a:cubicBezTo>
                  <a:cubicBezTo>
                    <a:pt x="24" y="75"/>
                    <a:pt x="28" y="78"/>
                    <a:pt x="28" y="83"/>
                  </a:cubicBezTo>
                  <a:cubicBezTo>
                    <a:pt x="28" y="87"/>
                    <a:pt x="24" y="91"/>
                    <a:pt x="20" y="91"/>
                  </a:cubicBezTo>
                  <a:close/>
                  <a:moveTo>
                    <a:pt x="20" y="51"/>
                  </a:moveTo>
                  <a:cubicBezTo>
                    <a:pt x="22" y="51"/>
                    <a:pt x="23" y="52"/>
                    <a:pt x="23" y="54"/>
                  </a:cubicBezTo>
                  <a:cubicBezTo>
                    <a:pt x="23" y="56"/>
                    <a:pt x="22" y="57"/>
                    <a:pt x="20" y="57"/>
                  </a:cubicBezTo>
                  <a:cubicBezTo>
                    <a:pt x="18" y="57"/>
                    <a:pt x="17" y="56"/>
                    <a:pt x="17" y="54"/>
                  </a:cubicBezTo>
                  <a:cubicBezTo>
                    <a:pt x="17" y="52"/>
                    <a:pt x="18" y="51"/>
                    <a:pt x="20" y="51"/>
                  </a:cubicBezTo>
                  <a:close/>
                  <a:moveTo>
                    <a:pt x="17" y="42"/>
                  </a:moveTo>
                  <a:cubicBezTo>
                    <a:pt x="17" y="40"/>
                    <a:pt x="18" y="39"/>
                    <a:pt x="20" y="39"/>
                  </a:cubicBezTo>
                  <a:cubicBezTo>
                    <a:pt x="22" y="39"/>
                    <a:pt x="23" y="40"/>
                    <a:pt x="23" y="42"/>
                  </a:cubicBezTo>
                  <a:cubicBezTo>
                    <a:pt x="23" y="44"/>
                    <a:pt x="22" y="45"/>
                    <a:pt x="20" y="45"/>
                  </a:cubicBezTo>
                  <a:cubicBezTo>
                    <a:pt x="18" y="45"/>
                    <a:pt x="17" y="44"/>
                    <a:pt x="17" y="42"/>
                  </a:cubicBezTo>
                  <a:close/>
                  <a:moveTo>
                    <a:pt x="20" y="63"/>
                  </a:moveTo>
                  <a:cubicBezTo>
                    <a:pt x="22" y="63"/>
                    <a:pt x="23" y="64"/>
                    <a:pt x="23" y="66"/>
                  </a:cubicBezTo>
                  <a:cubicBezTo>
                    <a:pt x="23" y="68"/>
                    <a:pt x="22" y="69"/>
                    <a:pt x="20" y="69"/>
                  </a:cubicBezTo>
                  <a:cubicBezTo>
                    <a:pt x="18" y="69"/>
                    <a:pt x="17" y="68"/>
                    <a:pt x="17" y="66"/>
                  </a:cubicBezTo>
                  <a:cubicBezTo>
                    <a:pt x="17" y="64"/>
                    <a:pt x="18" y="63"/>
                    <a:pt x="20" y="63"/>
                  </a:cubicBezTo>
                  <a:close/>
                  <a:moveTo>
                    <a:pt x="31" y="69"/>
                  </a:moveTo>
                  <a:cubicBezTo>
                    <a:pt x="29" y="69"/>
                    <a:pt x="28" y="68"/>
                    <a:pt x="28" y="66"/>
                  </a:cubicBezTo>
                  <a:cubicBezTo>
                    <a:pt x="28" y="64"/>
                    <a:pt x="29" y="63"/>
                    <a:pt x="31" y="63"/>
                  </a:cubicBezTo>
                  <a:cubicBezTo>
                    <a:pt x="33" y="63"/>
                    <a:pt x="34" y="64"/>
                    <a:pt x="34" y="66"/>
                  </a:cubicBezTo>
                  <a:cubicBezTo>
                    <a:pt x="34" y="68"/>
                    <a:pt x="33" y="69"/>
                    <a:pt x="31" y="69"/>
                  </a:cubicBezTo>
                  <a:close/>
                  <a:moveTo>
                    <a:pt x="31" y="57"/>
                  </a:moveTo>
                  <a:cubicBezTo>
                    <a:pt x="29" y="57"/>
                    <a:pt x="28" y="56"/>
                    <a:pt x="28" y="54"/>
                  </a:cubicBezTo>
                  <a:cubicBezTo>
                    <a:pt x="28" y="52"/>
                    <a:pt x="29" y="51"/>
                    <a:pt x="31" y="51"/>
                  </a:cubicBezTo>
                  <a:cubicBezTo>
                    <a:pt x="33" y="51"/>
                    <a:pt x="34" y="52"/>
                    <a:pt x="34" y="54"/>
                  </a:cubicBezTo>
                  <a:cubicBezTo>
                    <a:pt x="34" y="56"/>
                    <a:pt x="33" y="57"/>
                    <a:pt x="31" y="57"/>
                  </a:cubicBezTo>
                  <a:close/>
                  <a:moveTo>
                    <a:pt x="31" y="45"/>
                  </a:moveTo>
                  <a:cubicBezTo>
                    <a:pt x="29" y="45"/>
                    <a:pt x="28" y="44"/>
                    <a:pt x="28" y="42"/>
                  </a:cubicBezTo>
                  <a:cubicBezTo>
                    <a:pt x="28" y="40"/>
                    <a:pt x="29" y="39"/>
                    <a:pt x="31" y="39"/>
                  </a:cubicBezTo>
                  <a:cubicBezTo>
                    <a:pt x="33" y="39"/>
                    <a:pt x="34" y="40"/>
                    <a:pt x="34" y="42"/>
                  </a:cubicBezTo>
                  <a:cubicBezTo>
                    <a:pt x="34" y="44"/>
                    <a:pt x="33" y="45"/>
                    <a:pt x="31" y="45"/>
                  </a:cubicBezTo>
                  <a:close/>
                  <a:moveTo>
                    <a:pt x="34" y="27"/>
                  </a:moveTo>
                  <a:cubicBezTo>
                    <a:pt x="34" y="30"/>
                    <a:pt x="31" y="33"/>
                    <a:pt x="28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9" y="33"/>
                    <a:pt x="6" y="30"/>
                    <a:pt x="6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8"/>
                    <a:pt x="9" y="15"/>
                    <a:pt x="12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1" y="15"/>
                    <a:pt x="34" y="18"/>
                    <a:pt x="34" y="21"/>
                  </a:cubicBezTo>
                  <a:lnTo>
                    <a:pt x="34" y="27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87" name="Freeform 156"/>
            <p:cNvSpPr>
              <a:spLocks noEditPoints="1"/>
            </p:cNvSpPr>
            <p:nvPr/>
          </p:nvSpPr>
          <p:spPr bwMode="auto">
            <a:xfrm>
              <a:off x="9350375" y="2522538"/>
              <a:ext cx="323850" cy="249237"/>
            </a:xfrm>
            <a:custGeom>
              <a:avLst/>
              <a:gdLst>
                <a:gd name="T0" fmla="*/ 0 w 134"/>
                <a:gd name="T1" fmla="*/ 6 h 103"/>
                <a:gd name="T2" fmla="*/ 0 w 134"/>
                <a:gd name="T3" fmla="*/ 94 h 103"/>
                <a:gd name="T4" fmla="*/ 6 w 134"/>
                <a:gd name="T5" fmla="*/ 100 h 103"/>
                <a:gd name="T6" fmla="*/ 23 w 134"/>
                <a:gd name="T7" fmla="*/ 100 h 103"/>
                <a:gd name="T8" fmla="*/ 27 w 134"/>
                <a:gd name="T9" fmla="*/ 103 h 103"/>
                <a:gd name="T10" fmla="*/ 31 w 134"/>
                <a:gd name="T11" fmla="*/ 100 h 103"/>
                <a:gd name="T12" fmla="*/ 134 w 134"/>
                <a:gd name="T13" fmla="*/ 100 h 103"/>
                <a:gd name="T14" fmla="*/ 134 w 134"/>
                <a:gd name="T15" fmla="*/ 0 h 103"/>
                <a:gd name="T16" fmla="*/ 6 w 134"/>
                <a:gd name="T17" fmla="*/ 0 h 103"/>
                <a:gd name="T18" fmla="*/ 0 w 134"/>
                <a:gd name="T19" fmla="*/ 6 h 103"/>
                <a:gd name="T20" fmla="*/ 12 w 134"/>
                <a:gd name="T21" fmla="*/ 21 h 103"/>
                <a:gd name="T22" fmla="*/ 18 w 134"/>
                <a:gd name="T23" fmla="*/ 15 h 103"/>
                <a:gd name="T24" fmla="*/ 116 w 134"/>
                <a:gd name="T25" fmla="*/ 15 h 103"/>
                <a:gd name="T26" fmla="*/ 122 w 134"/>
                <a:gd name="T27" fmla="*/ 21 h 103"/>
                <a:gd name="T28" fmla="*/ 122 w 134"/>
                <a:gd name="T29" fmla="*/ 79 h 103"/>
                <a:gd name="T30" fmla="*/ 116 w 134"/>
                <a:gd name="T31" fmla="*/ 85 h 103"/>
                <a:gd name="T32" fmla="*/ 18 w 134"/>
                <a:gd name="T33" fmla="*/ 85 h 103"/>
                <a:gd name="T34" fmla="*/ 12 w 134"/>
                <a:gd name="T35" fmla="*/ 79 h 103"/>
                <a:gd name="T36" fmla="*/ 12 w 134"/>
                <a:gd name="T37" fmla="*/ 2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4" h="103">
                  <a:moveTo>
                    <a:pt x="0" y="6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3" y="100"/>
                    <a:pt x="6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2"/>
                    <a:pt x="25" y="103"/>
                    <a:pt x="27" y="103"/>
                  </a:cubicBezTo>
                  <a:cubicBezTo>
                    <a:pt x="29" y="103"/>
                    <a:pt x="31" y="102"/>
                    <a:pt x="31" y="100"/>
                  </a:cubicBezTo>
                  <a:cubicBezTo>
                    <a:pt x="134" y="100"/>
                    <a:pt x="134" y="100"/>
                    <a:pt x="134" y="10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lose/>
                  <a:moveTo>
                    <a:pt x="12" y="21"/>
                  </a:moveTo>
                  <a:cubicBezTo>
                    <a:pt x="12" y="18"/>
                    <a:pt x="15" y="15"/>
                    <a:pt x="18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9" y="15"/>
                    <a:pt x="122" y="18"/>
                    <a:pt x="122" y="21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122" y="82"/>
                    <a:pt x="119" y="85"/>
                    <a:pt x="116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5" y="85"/>
                    <a:pt x="12" y="82"/>
                    <a:pt x="12" y="79"/>
                  </a:cubicBezTo>
                  <a:lnTo>
                    <a:pt x="12" y="21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989516" y="4102286"/>
            <a:ext cx="457994" cy="282304"/>
            <a:chOff x="2493963" y="4117975"/>
            <a:chExt cx="484188" cy="298450"/>
          </a:xfrm>
          <a:solidFill>
            <a:schemeClr val="accent6"/>
          </a:solidFill>
        </p:grpSpPr>
        <p:sp>
          <p:nvSpPr>
            <p:cNvPr id="91" name="Freeform 95"/>
            <p:cNvSpPr>
              <a:spLocks/>
            </p:cNvSpPr>
            <p:nvPr/>
          </p:nvSpPr>
          <p:spPr bwMode="auto">
            <a:xfrm>
              <a:off x="2493963" y="4365625"/>
              <a:ext cx="484188" cy="50800"/>
            </a:xfrm>
            <a:custGeom>
              <a:avLst/>
              <a:gdLst>
                <a:gd name="T0" fmla="*/ 200 w 200"/>
                <a:gd name="T1" fmla="*/ 0 h 21"/>
                <a:gd name="T2" fmla="*/ 0 w 200"/>
                <a:gd name="T3" fmla="*/ 0 h 21"/>
                <a:gd name="T4" fmla="*/ 20 w 200"/>
                <a:gd name="T5" fmla="*/ 21 h 21"/>
                <a:gd name="T6" fmla="*/ 180 w 200"/>
                <a:gd name="T7" fmla="*/ 21 h 21"/>
                <a:gd name="T8" fmla="*/ 200 w 200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1">
                  <a:moveTo>
                    <a:pt x="2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11" y="21"/>
                    <a:pt x="20" y="21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90" y="21"/>
                    <a:pt x="200" y="13"/>
                    <a:pt x="200" y="0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92" name="Freeform 96"/>
            <p:cNvSpPr>
              <a:spLocks noEditPoints="1"/>
            </p:cNvSpPr>
            <p:nvPr/>
          </p:nvSpPr>
          <p:spPr bwMode="auto">
            <a:xfrm>
              <a:off x="2595563" y="4117975"/>
              <a:ext cx="373063" cy="236537"/>
            </a:xfrm>
            <a:custGeom>
              <a:avLst/>
              <a:gdLst>
                <a:gd name="T0" fmla="*/ 120 w 154"/>
                <a:gd name="T1" fmla="*/ 0 h 97"/>
                <a:gd name="T2" fmla="*/ 0 w 154"/>
                <a:gd name="T3" fmla="*/ 0 h 97"/>
                <a:gd name="T4" fmla="*/ 0 w 154"/>
                <a:gd name="T5" fmla="*/ 78 h 97"/>
                <a:gd name="T6" fmla="*/ 19 w 154"/>
                <a:gd name="T7" fmla="*/ 97 h 97"/>
                <a:gd name="T8" fmla="*/ 97 w 154"/>
                <a:gd name="T9" fmla="*/ 97 h 97"/>
                <a:gd name="T10" fmla="*/ 116 w 154"/>
                <a:gd name="T11" fmla="*/ 78 h 97"/>
                <a:gd name="T12" fmla="*/ 116 w 154"/>
                <a:gd name="T13" fmla="*/ 72 h 97"/>
                <a:gd name="T14" fmla="*/ 154 w 154"/>
                <a:gd name="T15" fmla="*/ 36 h 97"/>
                <a:gd name="T16" fmla="*/ 120 w 154"/>
                <a:gd name="T17" fmla="*/ 0 h 97"/>
                <a:gd name="T18" fmla="*/ 116 w 154"/>
                <a:gd name="T19" fmla="*/ 57 h 97"/>
                <a:gd name="T20" fmla="*/ 116 w 154"/>
                <a:gd name="T21" fmla="*/ 15 h 97"/>
                <a:gd name="T22" fmla="*/ 120 w 154"/>
                <a:gd name="T23" fmla="*/ 15 h 97"/>
                <a:gd name="T24" fmla="*/ 140 w 154"/>
                <a:gd name="T25" fmla="*/ 36 h 97"/>
                <a:gd name="T26" fmla="*/ 116 w 154"/>
                <a:gd name="T27" fmla="*/ 5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4" h="97">
                  <a:moveTo>
                    <a:pt x="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9"/>
                    <a:pt x="9" y="97"/>
                    <a:pt x="19" y="97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108" y="97"/>
                    <a:pt x="116" y="88"/>
                    <a:pt x="116" y="78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38" y="72"/>
                    <a:pt x="154" y="55"/>
                    <a:pt x="154" y="36"/>
                  </a:cubicBezTo>
                  <a:cubicBezTo>
                    <a:pt x="154" y="16"/>
                    <a:pt x="138" y="0"/>
                    <a:pt x="120" y="0"/>
                  </a:cubicBezTo>
                  <a:close/>
                  <a:moveTo>
                    <a:pt x="116" y="57"/>
                  </a:moveTo>
                  <a:cubicBezTo>
                    <a:pt x="116" y="15"/>
                    <a:pt x="116" y="15"/>
                    <a:pt x="116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35" y="15"/>
                    <a:pt x="140" y="29"/>
                    <a:pt x="140" y="36"/>
                  </a:cubicBezTo>
                  <a:cubicBezTo>
                    <a:pt x="140" y="47"/>
                    <a:pt x="131" y="58"/>
                    <a:pt x="116" y="57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917522" y="3099388"/>
            <a:ext cx="343871" cy="421954"/>
            <a:chOff x="2600325" y="2420938"/>
            <a:chExt cx="363538" cy="446087"/>
          </a:xfrm>
          <a:solidFill>
            <a:schemeClr val="accent6"/>
          </a:solidFill>
        </p:grpSpPr>
        <p:sp>
          <p:nvSpPr>
            <p:cNvPr id="94" name="Freeform 157"/>
            <p:cNvSpPr>
              <a:spLocks noEditPoints="1"/>
            </p:cNvSpPr>
            <p:nvPr/>
          </p:nvSpPr>
          <p:spPr bwMode="auto">
            <a:xfrm>
              <a:off x="2600325" y="2463800"/>
              <a:ext cx="363538" cy="365125"/>
            </a:xfrm>
            <a:custGeom>
              <a:avLst/>
              <a:gdLst>
                <a:gd name="T0" fmla="*/ 75 w 150"/>
                <a:gd name="T1" fmla="*/ 150 h 150"/>
                <a:gd name="T2" fmla="*/ 0 w 150"/>
                <a:gd name="T3" fmla="*/ 75 h 150"/>
                <a:gd name="T4" fmla="*/ 75 w 150"/>
                <a:gd name="T5" fmla="*/ 0 h 150"/>
                <a:gd name="T6" fmla="*/ 150 w 150"/>
                <a:gd name="T7" fmla="*/ 75 h 150"/>
                <a:gd name="T8" fmla="*/ 75 w 150"/>
                <a:gd name="T9" fmla="*/ 150 h 150"/>
                <a:gd name="T10" fmla="*/ 75 w 150"/>
                <a:gd name="T11" fmla="*/ 21 h 150"/>
                <a:gd name="T12" fmla="*/ 21 w 150"/>
                <a:gd name="T13" fmla="*/ 75 h 150"/>
                <a:gd name="T14" fmla="*/ 75 w 150"/>
                <a:gd name="T15" fmla="*/ 129 h 150"/>
                <a:gd name="T16" fmla="*/ 129 w 150"/>
                <a:gd name="T17" fmla="*/ 75 h 150"/>
                <a:gd name="T18" fmla="*/ 75 w 150"/>
                <a:gd name="T19" fmla="*/ 2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0">
                  <a:moveTo>
                    <a:pt x="75" y="150"/>
                  </a:moveTo>
                  <a:cubicBezTo>
                    <a:pt x="34" y="150"/>
                    <a:pt x="0" y="116"/>
                    <a:pt x="0" y="75"/>
                  </a:cubicBezTo>
                  <a:cubicBezTo>
                    <a:pt x="0" y="33"/>
                    <a:pt x="34" y="0"/>
                    <a:pt x="75" y="0"/>
                  </a:cubicBezTo>
                  <a:cubicBezTo>
                    <a:pt x="116" y="0"/>
                    <a:pt x="150" y="33"/>
                    <a:pt x="150" y="75"/>
                  </a:cubicBezTo>
                  <a:cubicBezTo>
                    <a:pt x="150" y="116"/>
                    <a:pt x="116" y="150"/>
                    <a:pt x="75" y="150"/>
                  </a:cubicBezTo>
                  <a:close/>
                  <a:moveTo>
                    <a:pt x="75" y="21"/>
                  </a:moveTo>
                  <a:cubicBezTo>
                    <a:pt x="45" y="21"/>
                    <a:pt x="21" y="45"/>
                    <a:pt x="21" y="75"/>
                  </a:cubicBezTo>
                  <a:cubicBezTo>
                    <a:pt x="21" y="105"/>
                    <a:pt x="45" y="129"/>
                    <a:pt x="75" y="129"/>
                  </a:cubicBezTo>
                  <a:cubicBezTo>
                    <a:pt x="105" y="129"/>
                    <a:pt x="129" y="105"/>
                    <a:pt x="129" y="75"/>
                  </a:cubicBezTo>
                  <a:cubicBezTo>
                    <a:pt x="129" y="45"/>
                    <a:pt x="105" y="21"/>
                    <a:pt x="75" y="21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95" name="Freeform 158"/>
            <p:cNvSpPr>
              <a:spLocks/>
            </p:cNvSpPr>
            <p:nvPr/>
          </p:nvSpPr>
          <p:spPr bwMode="auto">
            <a:xfrm>
              <a:off x="2644775" y="2762250"/>
              <a:ext cx="88900" cy="104775"/>
            </a:xfrm>
            <a:custGeom>
              <a:avLst/>
              <a:gdLst>
                <a:gd name="T0" fmla="*/ 12 w 37"/>
                <a:gd name="T1" fmla="*/ 43 h 43"/>
                <a:gd name="T2" fmla="*/ 6 w 37"/>
                <a:gd name="T3" fmla="*/ 41 h 43"/>
                <a:gd name="T4" fmla="*/ 3 w 37"/>
                <a:gd name="T5" fmla="*/ 26 h 43"/>
                <a:gd name="T6" fmla="*/ 16 w 37"/>
                <a:gd name="T7" fmla="*/ 7 h 43"/>
                <a:gd name="T8" fmla="*/ 30 w 37"/>
                <a:gd name="T9" fmla="*/ 3 h 43"/>
                <a:gd name="T10" fmla="*/ 33 w 37"/>
                <a:gd name="T11" fmla="*/ 18 h 43"/>
                <a:gd name="T12" fmla="*/ 21 w 37"/>
                <a:gd name="T13" fmla="*/ 38 h 43"/>
                <a:gd name="T14" fmla="*/ 12 w 37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3">
                  <a:moveTo>
                    <a:pt x="12" y="43"/>
                  </a:moveTo>
                  <a:cubicBezTo>
                    <a:pt x="10" y="43"/>
                    <a:pt x="8" y="42"/>
                    <a:pt x="6" y="41"/>
                  </a:cubicBezTo>
                  <a:cubicBezTo>
                    <a:pt x="1" y="38"/>
                    <a:pt x="0" y="31"/>
                    <a:pt x="3" y="2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9" y="2"/>
                    <a:pt x="25" y="0"/>
                    <a:pt x="30" y="3"/>
                  </a:cubicBezTo>
                  <a:cubicBezTo>
                    <a:pt x="35" y="7"/>
                    <a:pt x="37" y="13"/>
                    <a:pt x="33" y="1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9" y="41"/>
                    <a:pt x="16" y="43"/>
                    <a:pt x="12" y="43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96" name="Freeform 159"/>
            <p:cNvSpPr>
              <a:spLocks/>
            </p:cNvSpPr>
            <p:nvPr/>
          </p:nvSpPr>
          <p:spPr bwMode="auto">
            <a:xfrm>
              <a:off x="2833688" y="2762250"/>
              <a:ext cx="87313" cy="104775"/>
            </a:xfrm>
            <a:custGeom>
              <a:avLst/>
              <a:gdLst>
                <a:gd name="T0" fmla="*/ 24 w 36"/>
                <a:gd name="T1" fmla="*/ 43 h 43"/>
                <a:gd name="T2" fmla="*/ 15 w 36"/>
                <a:gd name="T3" fmla="*/ 38 h 43"/>
                <a:gd name="T4" fmla="*/ 3 w 36"/>
                <a:gd name="T5" fmla="*/ 18 h 43"/>
                <a:gd name="T6" fmla="*/ 6 w 36"/>
                <a:gd name="T7" fmla="*/ 3 h 43"/>
                <a:gd name="T8" fmla="*/ 21 w 36"/>
                <a:gd name="T9" fmla="*/ 7 h 43"/>
                <a:gd name="T10" fmla="*/ 33 w 36"/>
                <a:gd name="T11" fmla="*/ 26 h 43"/>
                <a:gd name="T12" fmla="*/ 30 w 36"/>
                <a:gd name="T13" fmla="*/ 41 h 43"/>
                <a:gd name="T14" fmla="*/ 24 w 36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3">
                  <a:moveTo>
                    <a:pt x="24" y="43"/>
                  </a:moveTo>
                  <a:cubicBezTo>
                    <a:pt x="20" y="43"/>
                    <a:pt x="17" y="41"/>
                    <a:pt x="15" y="3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1" y="7"/>
                    <a:pt x="6" y="3"/>
                  </a:cubicBezTo>
                  <a:cubicBezTo>
                    <a:pt x="11" y="0"/>
                    <a:pt x="17" y="2"/>
                    <a:pt x="21" y="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31"/>
                    <a:pt x="35" y="38"/>
                    <a:pt x="30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97" name="Freeform 160"/>
            <p:cNvSpPr>
              <a:spLocks/>
            </p:cNvSpPr>
            <p:nvPr/>
          </p:nvSpPr>
          <p:spPr bwMode="auto">
            <a:xfrm>
              <a:off x="2613025" y="2420938"/>
              <a:ext cx="125413" cy="101600"/>
            </a:xfrm>
            <a:custGeom>
              <a:avLst/>
              <a:gdLst>
                <a:gd name="T0" fmla="*/ 52 w 52"/>
                <a:gd name="T1" fmla="*/ 17 h 42"/>
                <a:gd name="T2" fmla="*/ 52 w 52"/>
                <a:gd name="T3" fmla="*/ 17 h 42"/>
                <a:gd name="T4" fmla="*/ 17 w 52"/>
                <a:gd name="T5" fmla="*/ 7 h 42"/>
                <a:gd name="T6" fmla="*/ 7 w 52"/>
                <a:gd name="T7" fmla="*/ 42 h 42"/>
                <a:gd name="T8" fmla="*/ 52 w 52"/>
                <a:gd name="T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2">
                  <a:moveTo>
                    <a:pt x="52" y="17"/>
                  </a:moveTo>
                  <a:cubicBezTo>
                    <a:pt x="52" y="17"/>
                    <a:pt x="52" y="17"/>
                    <a:pt x="52" y="17"/>
                  </a:cubicBezTo>
                  <a:cubicBezTo>
                    <a:pt x="45" y="4"/>
                    <a:pt x="29" y="0"/>
                    <a:pt x="17" y="7"/>
                  </a:cubicBezTo>
                  <a:cubicBezTo>
                    <a:pt x="5" y="14"/>
                    <a:pt x="0" y="29"/>
                    <a:pt x="7" y="42"/>
                  </a:cubicBezTo>
                  <a:lnTo>
                    <a:pt x="52" y="17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98" name="Freeform 161"/>
            <p:cNvSpPr>
              <a:spLocks/>
            </p:cNvSpPr>
            <p:nvPr/>
          </p:nvSpPr>
          <p:spPr bwMode="auto">
            <a:xfrm>
              <a:off x="2824163" y="2420938"/>
              <a:ext cx="125413" cy="101600"/>
            </a:xfrm>
            <a:custGeom>
              <a:avLst/>
              <a:gdLst>
                <a:gd name="T0" fmla="*/ 0 w 52"/>
                <a:gd name="T1" fmla="*/ 17 h 42"/>
                <a:gd name="T2" fmla="*/ 0 w 52"/>
                <a:gd name="T3" fmla="*/ 17 h 42"/>
                <a:gd name="T4" fmla="*/ 35 w 52"/>
                <a:gd name="T5" fmla="*/ 7 h 42"/>
                <a:gd name="T6" fmla="*/ 45 w 52"/>
                <a:gd name="T7" fmla="*/ 42 h 42"/>
                <a:gd name="T8" fmla="*/ 0 w 52"/>
                <a:gd name="T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2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7" y="4"/>
                    <a:pt x="23" y="0"/>
                    <a:pt x="35" y="7"/>
                  </a:cubicBezTo>
                  <a:cubicBezTo>
                    <a:pt x="47" y="14"/>
                    <a:pt x="52" y="29"/>
                    <a:pt x="45" y="42"/>
                  </a:cubicBezTo>
                  <a:lnTo>
                    <a:pt x="0" y="17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99" name="Freeform 162"/>
            <p:cNvSpPr>
              <a:spLocks/>
            </p:cNvSpPr>
            <p:nvPr/>
          </p:nvSpPr>
          <p:spPr bwMode="auto">
            <a:xfrm>
              <a:off x="2768600" y="2439988"/>
              <a:ext cx="30163" cy="34925"/>
            </a:xfrm>
            <a:custGeom>
              <a:avLst/>
              <a:gdLst>
                <a:gd name="T0" fmla="*/ 0 w 13"/>
                <a:gd name="T1" fmla="*/ 13 h 14"/>
                <a:gd name="T2" fmla="*/ 1 w 13"/>
                <a:gd name="T3" fmla="*/ 14 h 14"/>
                <a:gd name="T4" fmla="*/ 11 w 13"/>
                <a:gd name="T5" fmla="*/ 14 h 14"/>
                <a:gd name="T6" fmla="*/ 13 w 13"/>
                <a:gd name="T7" fmla="*/ 13 h 14"/>
                <a:gd name="T8" fmla="*/ 13 w 13"/>
                <a:gd name="T9" fmla="*/ 2 h 14"/>
                <a:gd name="T10" fmla="*/ 11 w 13"/>
                <a:gd name="T11" fmla="*/ 0 h 14"/>
                <a:gd name="T12" fmla="*/ 1 w 13"/>
                <a:gd name="T13" fmla="*/ 0 h 14"/>
                <a:gd name="T14" fmla="*/ 0 w 13"/>
                <a:gd name="T15" fmla="*/ 2 h 14"/>
                <a:gd name="T16" fmla="*/ 0 w 13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0" y="13"/>
                  </a:moveTo>
                  <a:cubicBezTo>
                    <a:pt x="0" y="13"/>
                    <a:pt x="0" y="14"/>
                    <a:pt x="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3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13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  <p:sp>
          <p:nvSpPr>
            <p:cNvPr id="100" name="Freeform 163"/>
            <p:cNvSpPr>
              <a:spLocks/>
            </p:cNvSpPr>
            <p:nvPr/>
          </p:nvSpPr>
          <p:spPr bwMode="auto">
            <a:xfrm>
              <a:off x="2773363" y="2525713"/>
              <a:ext cx="88900" cy="184150"/>
            </a:xfrm>
            <a:custGeom>
              <a:avLst/>
              <a:gdLst>
                <a:gd name="T0" fmla="*/ 32 w 37"/>
                <a:gd name="T1" fmla="*/ 76 h 76"/>
                <a:gd name="T2" fmla="*/ 30 w 37"/>
                <a:gd name="T3" fmla="*/ 75 h 76"/>
                <a:gd name="T4" fmla="*/ 0 w 37"/>
                <a:gd name="T5" fmla="*/ 52 h 76"/>
                <a:gd name="T6" fmla="*/ 0 w 37"/>
                <a:gd name="T7" fmla="*/ 4 h 76"/>
                <a:gd name="T8" fmla="*/ 4 w 37"/>
                <a:gd name="T9" fmla="*/ 0 h 76"/>
                <a:gd name="T10" fmla="*/ 8 w 37"/>
                <a:gd name="T11" fmla="*/ 4 h 76"/>
                <a:gd name="T12" fmla="*/ 8 w 37"/>
                <a:gd name="T13" fmla="*/ 48 h 76"/>
                <a:gd name="T14" fmla="*/ 35 w 37"/>
                <a:gd name="T15" fmla="*/ 68 h 76"/>
                <a:gd name="T16" fmla="*/ 36 w 37"/>
                <a:gd name="T17" fmla="*/ 74 h 76"/>
                <a:gd name="T18" fmla="*/ 32 w 37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6">
                  <a:moveTo>
                    <a:pt x="32" y="76"/>
                  </a:moveTo>
                  <a:cubicBezTo>
                    <a:pt x="31" y="76"/>
                    <a:pt x="31" y="75"/>
                    <a:pt x="30" y="7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7" y="69"/>
                    <a:pt x="37" y="72"/>
                    <a:pt x="36" y="74"/>
                  </a:cubicBezTo>
                  <a:cubicBezTo>
                    <a:pt x="35" y="75"/>
                    <a:pt x="34" y="76"/>
                    <a:pt x="32" y="76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0">
                <a:solidFill>
                  <a:srgbClr val="505050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 rot="4926581">
            <a:off x="5344102" y="3076510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16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17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18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 rot="4926581">
            <a:off x="6369148" y="2105009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24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25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26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 rot="4926581">
            <a:off x="4317818" y="3858955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28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29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30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pic>
        <p:nvPicPr>
          <p:cNvPr id="1026" name="Picture 2" descr="http://www6.pcmag.com/media/images/353580-amazon-fire-tv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54" y="3026031"/>
            <a:ext cx="661384" cy="6613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1028" name="Picture 4" descr="http://cdn.slashgear.com/wp-content/uploads/2014/11/AmazonEcho-430x480.jp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94" y="3033756"/>
            <a:ext cx="587836" cy="6561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grpSp>
        <p:nvGrpSpPr>
          <p:cNvPr id="135" name="Group 134"/>
          <p:cNvGrpSpPr/>
          <p:nvPr/>
        </p:nvGrpSpPr>
        <p:grpSpPr>
          <a:xfrm rot="4926581">
            <a:off x="1695196" y="2901824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36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37" name="Freeform 269"/>
            <p:cNvSpPr>
              <a:spLocks/>
            </p:cNvSpPr>
            <p:nvPr/>
          </p:nvSpPr>
          <p:spPr bwMode="auto">
            <a:xfrm rot="20916795">
              <a:off x="5270325" y="5458653"/>
              <a:ext cx="242200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38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 rot="4926581">
            <a:off x="1075365" y="2887903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40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41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42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 rot="4926581">
            <a:off x="6222260" y="2934013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45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46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47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 rot="4926581">
            <a:off x="6250791" y="3917259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49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50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51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 rot="4926581">
            <a:off x="5379872" y="3904771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53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54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55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 rot="4926581">
            <a:off x="4292648" y="1895095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57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58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59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 rot="4926581">
            <a:off x="4295629" y="4845923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61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62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63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 rot="4926581">
            <a:off x="5262371" y="4799673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65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66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67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 rot="4926581">
            <a:off x="6195082" y="4845970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69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70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71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pic>
        <p:nvPicPr>
          <p:cNvPr id="172" name="Picture 171" descr="Allseen-WearableDevice-K.png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540"/>
                    </a14:imgEffect>
                    <a14:imgEffect>
                      <a14:saturation sat="25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53" y="2082527"/>
            <a:ext cx="296309" cy="43584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grpSp>
        <p:nvGrpSpPr>
          <p:cNvPr id="174" name="Group 173"/>
          <p:cNvGrpSpPr/>
          <p:nvPr/>
        </p:nvGrpSpPr>
        <p:grpSpPr>
          <a:xfrm rot="4926581">
            <a:off x="5198095" y="1901137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75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76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77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sp>
        <p:nvSpPr>
          <p:cNvPr id="1025" name="Right Arrow 1024"/>
          <p:cNvSpPr/>
          <p:nvPr/>
        </p:nvSpPr>
        <p:spPr>
          <a:xfrm>
            <a:off x="2248329" y="2862138"/>
            <a:ext cx="1304597" cy="999423"/>
          </a:xfrm>
          <a:prstGeom prst="rightArrow">
            <a:avLst>
              <a:gd name="adj1" fmla="val 50000"/>
              <a:gd name="adj2" fmla="val 1926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    AVS</a:t>
            </a:r>
            <a:endParaRPr lang="en-US" sz="1350" dirty="0">
              <a:solidFill>
                <a:schemeClr val="tx1"/>
              </a:solidFill>
            </a:endParaRPr>
          </a:p>
        </p:txBody>
      </p:sp>
      <p:pic>
        <p:nvPicPr>
          <p:cNvPr id="10" name="Picture 2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394" y="3142500"/>
            <a:ext cx="752746" cy="4265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grpSp>
        <p:nvGrpSpPr>
          <p:cNvPr id="180" name="Group 179"/>
          <p:cNvGrpSpPr/>
          <p:nvPr/>
        </p:nvGrpSpPr>
        <p:grpSpPr>
          <a:xfrm rot="4926581">
            <a:off x="4533763" y="3010025"/>
            <a:ext cx="248933" cy="178727"/>
            <a:chOff x="5197623" y="5404504"/>
            <a:chExt cx="325477" cy="233685"/>
          </a:xfrm>
          <a:solidFill>
            <a:schemeClr val="accent6"/>
          </a:solidFill>
        </p:grpSpPr>
        <p:sp>
          <p:nvSpPr>
            <p:cNvPr id="181" name="Freeform 268"/>
            <p:cNvSpPr>
              <a:spLocks/>
            </p:cNvSpPr>
            <p:nvPr/>
          </p:nvSpPr>
          <p:spPr bwMode="auto">
            <a:xfrm rot="20916795">
              <a:off x="5343022" y="5512763"/>
              <a:ext cx="180078" cy="125426"/>
            </a:xfrm>
            <a:custGeom>
              <a:avLst/>
              <a:gdLst>
                <a:gd name="T0" fmla="*/ 178 w 194"/>
                <a:gd name="T1" fmla="*/ 33 h 135"/>
                <a:gd name="T2" fmla="*/ 194 w 194"/>
                <a:gd name="T3" fmla="*/ 20 h 135"/>
                <a:gd name="T4" fmla="*/ 192 w 194"/>
                <a:gd name="T5" fmla="*/ 11 h 135"/>
                <a:gd name="T6" fmla="*/ 181 w 194"/>
                <a:gd name="T7" fmla="*/ 4 h 135"/>
                <a:gd name="T8" fmla="*/ 73 w 194"/>
                <a:gd name="T9" fmla="*/ 28 h 135"/>
                <a:gd name="T10" fmla="*/ 3 w 194"/>
                <a:gd name="T11" fmla="*/ 114 h 135"/>
                <a:gd name="T12" fmla="*/ 12 w 194"/>
                <a:gd name="T13" fmla="*/ 132 h 135"/>
                <a:gd name="T14" fmla="*/ 30 w 194"/>
                <a:gd name="T15" fmla="*/ 124 h 135"/>
                <a:gd name="T16" fmla="*/ 88 w 194"/>
                <a:gd name="T17" fmla="*/ 53 h 135"/>
                <a:gd name="T18" fmla="*/ 178 w 194"/>
                <a:gd name="T19" fmla="*/ 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35">
                  <a:moveTo>
                    <a:pt x="178" y="33"/>
                  </a:moveTo>
                  <a:cubicBezTo>
                    <a:pt x="186" y="34"/>
                    <a:pt x="193" y="28"/>
                    <a:pt x="194" y="20"/>
                  </a:cubicBezTo>
                  <a:cubicBezTo>
                    <a:pt x="194" y="17"/>
                    <a:pt x="193" y="14"/>
                    <a:pt x="192" y="11"/>
                  </a:cubicBezTo>
                  <a:cubicBezTo>
                    <a:pt x="189" y="8"/>
                    <a:pt x="186" y="5"/>
                    <a:pt x="181" y="4"/>
                  </a:cubicBezTo>
                  <a:cubicBezTo>
                    <a:pt x="143" y="0"/>
                    <a:pt x="106" y="8"/>
                    <a:pt x="73" y="28"/>
                  </a:cubicBezTo>
                  <a:cubicBezTo>
                    <a:pt x="40" y="49"/>
                    <a:pt x="16" y="78"/>
                    <a:pt x="3" y="114"/>
                  </a:cubicBezTo>
                  <a:cubicBezTo>
                    <a:pt x="0" y="121"/>
                    <a:pt x="4" y="130"/>
                    <a:pt x="12" y="132"/>
                  </a:cubicBezTo>
                  <a:cubicBezTo>
                    <a:pt x="19" y="135"/>
                    <a:pt x="27" y="131"/>
                    <a:pt x="30" y="124"/>
                  </a:cubicBezTo>
                  <a:cubicBezTo>
                    <a:pt x="41" y="94"/>
                    <a:pt x="61" y="69"/>
                    <a:pt x="88" y="53"/>
                  </a:cubicBezTo>
                  <a:cubicBezTo>
                    <a:pt x="115" y="36"/>
                    <a:pt x="146" y="29"/>
                    <a:pt x="178" y="3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82" name="Freeform 269"/>
            <p:cNvSpPr>
              <a:spLocks/>
            </p:cNvSpPr>
            <p:nvPr/>
          </p:nvSpPr>
          <p:spPr bwMode="auto">
            <a:xfrm rot="20916795">
              <a:off x="5270324" y="5458653"/>
              <a:ext cx="242201" cy="167103"/>
            </a:xfrm>
            <a:custGeom>
              <a:avLst/>
              <a:gdLst>
                <a:gd name="T0" fmla="*/ 113 w 261"/>
                <a:gd name="T1" fmla="*/ 63 h 180"/>
                <a:gd name="T2" fmla="*/ 245 w 261"/>
                <a:gd name="T3" fmla="*/ 36 h 180"/>
                <a:gd name="T4" fmla="*/ 261 w 261"/>
                <a:gd name="T5" fmla="*/ 24 h 180"/>
                <a:gd name="T6" fmla="*/ 259 w 261"/>
                <a:gd name="T7" fmla="*/ 14 h 180"/>
                <a:gd name="T8" fmla="*/ 249 w 261"/>
                <a:gd name="T9" fmla="*/ 8 h 180"/>
                <a:gd name="T10" fmla="*/ 98 w 261"/>
                <a:gd name="T11" fmla="*/ 39 h 180"/>
                <a:gd name="T12" fmla="*/ 2 w 261"/>
                <a:gd name="T13" fmla="*/ 159 h 180"/>
                <a:gd name="T14" fmla="*/ 12 w 261"/>
                <a:gd name="T15" fmla="*/ 177 h 180"/>
                <a:gd name="T16" fmla="*/ 30 w 261"/>
                <a:gd name="T17" fmla="*/ 168 h 180"/>
                <a:gd name="T18" fmla="*/ 113 w 261"/>
                <a:gd name="T19" fmla="*/ 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180">
                  <a:moveTo>
                    <a:pt x="113" y="63"/>
                  </a:moveTo>
                  <a:cubicBezTo>
                    <a:pt x="152" y="39"/>
                    <a:pt x="199" y="29"/>
                    <a:pt x="245" y="36"/>
                  </a:cubicBezTo>
                  <a:cubicBezTo>
                    <a:pt x="252" y="37"/>
                    <a:pt x="260" y="32"/>
                    <a:pt x="261" y="24"/>
                  </a:cubicBezTo>
                  <a:cubicBezTo>
                    <a:pt x="261" y="20"/>
                    <a:pt x="261" y="17"/>
                    <a:pt x="259" y="14"/>
                  </a:cubicBezTo>
                  <a:cubicBezTo>
                    <a:pt x="257" y="11"/>
                    <a:pt x="253" y="8"/>
                    <a:pt x="249" y="8"/>
                  </a:cubicBezTo>
                  <a:cubicBezTo>
                    <a:pt x="196" y="0"/>
                    <a:pt x="143" y="11"/>
                    <a:pt x="98" y="39"/>
                  </a:cubicBezTo>
                  <a:cubicBezTo>
                    <a:pt x="53" y="66"/>
                    <a:pt x="19" y="109"/>
                    <a:pt x="2" y="159"/>
                  </a:cubicBezTo>
                  <a:cubicBezTo>
                    <a:pt x="0" y="167"/>
                    <a:pt x="4" y="175"/>
                    <a:pt x="12" y="177"/>
                  </a:cubicBezTo>
                  <a:cubicBezTo>
                    <a:pt x="19" y="180"/>
                    <a:pt x="27" y="176"/>
                    <a:pt x="30" y="168"/>
                  </a:cubicBezTo>
                  <a:cubicBezTo>
                    <a:pt x="44" y="124"/>
                    <a:pt x="74" y="87"/>
                    <a:pt x="113" y="6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  <p:sp>
          <p:nvSpPr>
            <p:cNvPr id="183" name="Freeform 270"/>
            <p:cNvSpPr>
              <a:spLocks/>
            </p:cNvSpPr>
            <p:nvPr/>
          </p:nvSpPr>
          <p:spPr bwMode="auto">
            <a:xfrm rot="20916795">
              <a:off x="5197623" y="5404504"/>
              <a:ext cx="304717" cy="208780"/>
            </a:xfrm>
            <a:custGeom>
              <a:avLst/>
              <a:gdLst>
                <a:gd name="T0" fmla="*/ 138 w 328"/>
                <a:gd name="T1" fmla="*/ 73 h 225"/>
                <a:gd name="T2" fmla="*/ 311 w 328"/>
                <a:gd name="T3" fmla="*/ 39 h 225"/>
                <a:gd name="T4" fmla="*/ 328 w 328"/>
                <a:gd name="T5" fmla="*/ 27 h 225"/>
                <a:gd name="T6" fmla="*/ 326 w 328"/>
                <a:gd name="T7" fmla="*/ 17 h 225"/>
                <a:gd name="T8" fmla="*/ 316 w 328"/>
                <a:gd name="T9" fmla="*/ 11 h 225"/>
                <a:gd name="T10" fmla="*/ 123 w 328"/>
                <a:gd name="T11" fmla="*/ 49 h 225"/>
                <a:gd name="T12" fmla="*/ 2 w 328"/>
                <a:gd name="T13" fmla="*/ 204 h 225"/>
                <a:gd name="T14" fmla="*/ 11 w 328"/>
                <a:gd name="T15" fmla="*/ 222 h 225"/>
                <a:gd name="T16" fmla="*/ 29 w 328"/>
                <a:gd name="T17" fmla="*/ 213 h 225"/>
                <a:gd name="T18" fmla="*/ 138 w 328"/>
                <a:gd name="T19" fmla="*/ 7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8" h="225">
                  <a:moveTo>
                    <a:pt x="138" y="73"/>
                  </a:moveTo>
                  <a:cubicBezTo>
                    <a:pt x="190" y="41"/>
                    <a:pt x="251" y="29"/>
                    <a:pt x="311" y="39"/>
                  </a:cubicBezTo>
                  <a:cubicBezTo>
                    <a:pt x="319" y="40"/>
                    <a:pt x="326" y="35"/>
                    <a:pt x="328" y="27"/>
                  </a:cubicBezTo>
                  <a:cubicBezTo>
                    <a:pt x="328" y="24"/>
                    <a:pt x="327" y="20"/>
                    <a:pt x="326" y="17"/>
                  </a:cubicBezTo>
                  <a:cubicBezTo>
                    <a:pt x="324" y="14"/>
                    <a:pt x="320" y="11"/>
                    <a:pt x="316" y="11"/>
                  </a:cubicBezTo>
                  <a:cubicBezTo>
                    <a:pt x="249" y="0"/>
                    <a:pt x="180" y="13"/>
                    <a:pt x="123" y="49"/>
                  </a:cubicBezTo>
                  <a:cubicBezTo>
                    <a:pt x="65" y="84"/>
                    <a:pt x="22" y="139"/>
                    <a:pt x="2" y="204"/>
                  </a:cubicBezTo>
                  <a:cubicBezTo>
                    <a:pt x="0" y="212"/>
                    <a:pt x="4" y="220"/>
                    <a:pt x="11" y="222"/>
                  </a:cubicBezTo>
                  <a:cubicBezTo>
                    <a:pt x="19" y="225"/>
                    <a:pt x="27" y="220"/>
                    <a:pt x="29" y="213"/>
                  </a:cubicBezTo>
                  <a:cubicBezTo>
                    <a:pt x="47" y="155"/>
                    <a:pt x="86" y="105"/>
                    <a:pt x="138" y="73"/>
                  </a:cubicBezTo>
                  <a:close/>
                </a:path>
              </a:pathLst>
            </a:custGeom>
            <a:ln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/>
            <a:p>
              <a:endParaRPr lang="en-US" sz="1377" dirty="0">
                <a:solidFill>
                  <a:srgbClr val="404040"/>
                </a:solidFill>
                <a:latin typeface="Qualcomm Office Regular" pitchFamily="34" charset="0"/>
              </a:endParaRPr>
            </a:p>
          </p:txBody>
        </p:sp>
      </p:grpSp>
      <p:sp>
        <p:nvSpPr>
          <p:cNvPr id="6" name="Right Brace 5"/>
          <p:cNvSpPr/>
          <p:nvPr/>
        </p:nvSpPr>
        <p:spPr>
          <a:xfrm>
            <a:off x="6794296" y="1698494"/>
            <a:ext cx="139608" cy="3911339"/>
          </a:xfrm>
          <a:prstGeom prst="rightBr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95" y="3156532"/>
            <a:ext cx="490023" cy="420959"/>
          </a:xfrm>
          <a:prstGeom prst="rect">
            <a:avLst/>
          </a:prstGeom>
        </p:spPr>
      </p:pic>
      <p:sp>
        <p:nvSpPr>
          <p:cNvPr id="185" name="TextBox 184"/>
          <p:cNvSpPr txBox="1"/>
          <p:nvPr/>
        </p:nvSpPr>
        <p:spPr>
          <a:xfrm rot="16200000">
            <a:off x="6467837" y="3381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整合硬件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157454" y="3818999"/>
            <a:ext cx="870818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32597">
              <a:defRPr sz="1200" spc="-3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Echo</a:t>
            </a:r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501912" y="3818982"/>
            <a:ext cx="870818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32597">
              <a:defRPr sz="1200" spc="-3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altLang="zh-TW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Fire TV </a:t>
            </a:r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88" name="Title 1"/>
          <p:cNvSpPr txBox="1">
            <a:spLocks/>
          </p:cNvSpPr>
          <p:nvPr/>
        </p:nvSpPr>
        <p:spPr>
          <a:xfrm>
            <a:off x="393636" y="464191"/>
            <a:ext cx="8462437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Alexa </a:t>
            </a:r>
            <a:r>
              <a:rPr lang="zh-CN" altLang="en-US" dirty="0"/>
              <a:t>语音服务</a:t>
            </a:r>
            <a:r>
              <a:rPr lang="en-US" altLang="zh-CN" dirty="0"/>
              <a:t>+ AWS </a:t>
            </a:r>
            <a:r>
              <a:rPr lang="en-US" altLang="zh-CN" dirty="0" err="1"/>
              <a:t>IoT</a:t>
            </a:r>
            <a:r>
              <a:rPr lang="en-US" altLang="zh-CN" dirty="0"/>
              <a:t> </a:t>
            </a:r>
            <a:r>
              <a:rPr lang="en-US" altLang="zh-TW" dirty="0"/>
              <a:t>= </a:t>
            </a:r>
            <a:r>
              <a:rPr lang="zh-TW" altLang="en-US" dirty="0" smtClean="0"/>
              <a:t>硬件有語音</a:t>
            </a:r>
            <a:r>
              <a:rPr lang="zh-TW" altLang="en-US" dirty="0"/>
              <a:t>互動的能力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Arrow Connector 111"/>
          <p:cNvCxnSpPr/>
          <p:nvPr/>
        </p:nvCxnSpPr>
        <p:spPr>
          <a:xfrm flipH="1">
            <a:off x="1507787" y="2173986"/>
            <a:ext cx="795781" cy="914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参考架构图</a:t>
            </a:r>
            <a:endParaRPr lang="en-US" dirty="0"/>
          </a:p>
        </p:txBody>
      </p:sp>
      <p:pic>
        <p:nvPicPr>
          <p:cNvPr id="5" name="Picture 4" descr="Inter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6" y="1638785"/>
            <a:ext cx="731520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62" y="1706787"/>
            <a:ext cx="548640" cy="658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554" y="1726910"/>
            <a:ext cx="521367" cy="625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49" y="1745325"/>
            <a:ext cx="530056" cy="6360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88" y="1784080"/>
            <a:ext cx="544781" cy="607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28" y="2594059"/>
            <a:ext cx="543292" cy="6519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47" y="4436325"/>
            <a:ext cx="537317" cy="6447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17" y="3542344"/>
            <a:ext cx="544781" cy="653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51" y="5285787"/>
            <a:ext cx="521367" cy="5213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59" y="5149953"/>
            <a:ext cx="704601" cy="704601"/>
          </a:xfrm>
          <a:prstGeom prst="rect">
            <a:avLst/>
          </a:prstGeom>
        </p:spPr>
      </p:pic>
      <p:pic>
        <p:nvPicPr>
          <p:cNvPr id="19" name="Picture 18" descr="Use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621" y="5180709"/>
            <a:ext cx="731520" cy="731520"/>
          </a:xfrm>
          <a:prstGeom prst="rect">
            <a:avLst/>
          </a:prstGeom>
        </p:spPr>
      </p:pic>
      <p:pic>
        <p:nvPicPr>
          <p:cNvPr id="20" name="Picture 19" descr="Mobile-Client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14" y="5426259"/>
            <a:ext cx="374871" cy="374871"/>
          </a:xfrm>
          <a:prstGeom prst="rect">
            <a:avLst/>
          </a:prstGeom>
        </p:spPr>
      </p:pic>
      <p:pic>
        <p:nvPicPr>
          <p:cNvPr id="21" name="Content Placeholder 12"/>
          <p:cNvPicPr>
            <a:picLocks noGrp="1" noChangeAspect="1"/>
          </p:cNvPicPr>
          <p:nvPr>
            <p:ph idx="1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71" y="3973326"/>
            <a:ext cx="395074" cy="33939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91" y="4047140"/>
            <a:ext cx="851782" cy="731732"/>
          </a:xfrm>
          <a:prstGeom prst="rect">
            <a:avLst/>
          </a:prstGeom>
        </p:spPr>
      </p:pic>
      <p:pic>
        <p:nvPicPr>
          <p:cNvPr id="22" name="Content Placeholder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33" y="4471966"/>
            <a:ext cx="395074" cy="339392"/>
          </a:xfrm>
          <a:prstGeom prst="rect">
            <a:avLst/>
          </a:prstGeom>
        </p:spPr>
      </p:pic>
      <p:pic>
        <p:nvPicPr>
          <p:cNvPr id="23" name="Content Placeholder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961" y="4726294"/>
            <a:ext cx="395074" cy="339392"/>
          </a:xfrm>
          <a:prstGeom prst="rect">
            <a:avLst/>
          </a:prstGeom>
        </p:spPr>
      </p:pic>
      <p:pic>
        <p:nvPicPr>
          <p:cNvPr id="25" name="Content Placeholder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80" y="3760913"/>
            <a:ext cx="395074" cy="339392"/>
          </a:xfrm>
          <a:prstGeom prst="rect">
            <a:avLst/>
          </a:prstGeom>
        </p:spPr>
      </p:pic>
      <p:pic>
        <p:nvPicPr>
          <p:cNvPr id="26" name="Content Placeholder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09" y="3973326"/>
            <a:ext cx="395074" cy="339392"/>
          </a:xfrm>
          <a:prstGeom prst="rect">
            <a:avLst/>
          </a:prstGeom>
        </p:spPr>
      </p:pic>
      <p:pic>
        <p:nvPicPr>
          <p:cNvPr id="27" name="Content Placeholder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51" y="4478193"/>
            <a:ext cx="395074" cy="339392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1507786" y="2050362"/>
            <a:ext cx="869984" cy="73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07" y="1774097"/>
            <a:ext cx="409220" cy="55033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  <a:endCxn id="9" idx="1"/>
          </p:cNvCxnSpPr>
          <p:nvPr/>
        </p:nvCxnSpPr>
        <p:spPr>
          <a:xfrm>
            <a:off x="3001503" y="2035972"/>
            <a:ext cx="1482051" cy="375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11" y="1744254"/>
            <a:ext cx="265510" cy="519476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3714539" y="5546470"/>
            <a:ext cx="738356" cy="1475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719142" y="4751341"/>
            <a:ext cx="738356" cy="1475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725170" y="3004512"/>
            <a:ext cx="738356" cy="1475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736132" y="3894118"/>
            <a:ext cx="738356" cy="1475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097669" y="2034558"/>
            <a:ext cx="492722" cy="2102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246000" y="2045191"/>
            <a:ext cx="492722" cy="2102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394064" y="2052103"/>
            <a:ext cx="492722" cy="2102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086229" y="5586699"/>
            <a:ext cx="539615" cy="474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554645" y="232442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/>
              <a:t>安全证书</a:t>
            </a:r>
            <a:endParaRPr lang="en-US" sz="105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2353703" y="2412837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AWS </a:t>
            </a:r>
            <a:r>
              <a:rPr lang="en-US" sz="1050" b="1" dirty="0" err="1"/>
              <a:t>IoT</a:t>
            </a:r>
            <a:endParaRPr lang="en-US" sz="105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3365429" y="155028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/>
              <a:t>规则引擎</a:t>
            </a:r>
            <a:endParaRPr lang="en-US" sz="105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4317670" y="2318976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/>
              <a:t>Amazon S3</a:t>
            </a:r>
            <a:endParaRPr lang="en-US" sz="105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379538" y="2314018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b="1"/>
              <a:t>Amazon EMR</a:t>
            </a:r>
            <a:endParaRPr lang="en-US" sz="105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713191" y="3205599"/>
            <a:ext cx="1829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b="1" dirty="0"/>
              <a:t>Amazon </a:t>
            </a:r>
            <a:r>
              <a:rPr lang="en-US" altLang="zh-TW" sz="1050" b="1" dirty="0" err="1"/>
              <a:t>ElasticSearch</a:t>
            </a:r>
            <a:r>
              <a:rPr lang="en-US" altLang="zh-TW" sz="1050" b="1" dirty="0"/>
              <a:t> Service</a:t>
            </a:r>
            <a:endParaRPr lang="en-US" sz="105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98327" y="2328274"/>
            <a:ext cx="12682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b="1" dirty="0"/>
              <a:t>Amazon </a:t>
            </a:r>
            <a:r>
              <a:rPr lang="en-US" altLang="zh-TW" sz="1050" b="1" dirty="0" err="1"/>
              <a:t>QuickSight</a:t>
            </a:r>
            <a:endParaRPr lang="en-US" sz="105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283970" y="4122969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b="1" dirty="0"/>
              <a:t>AWS Lambda</a:t>
            </a:r>
            <a:endParaRPr lang="en-US" sz="105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4273234" y="5022033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b="1"/>
              <a:t>Amazon Kinesis</a:t>
            </a:r>
            <a:endParaRPr lang="en-US" sz="105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349424" y="5774979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b="1"/>
              <a:t>Amazon SNS</a:t>
            </a:r>
            <a:endParaRPr lang="en-US" sz="105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897476" y="4295402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b="1"/>
              <a:t>AVS</a:t>
            </a:r>
            <a:endParaRPr lang="en-US" sz="105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7494487" y="3841879"/>
            <a:ext cx="404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b="1" dirty="0"/>
              <a:t>ASK</a:t>
            </a:r>
            <a:endParaRPr lang="en-US" sz="105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7265641" y="5327675"/>
            <a:ext cx="9204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b="1"/>
              <a:t>amazon echo</a:t>
            </a:r>
            <a:endParaRPr lang="en-US" sz="105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6369704" y="2329281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b="1"/>
              <a:t>Amazon Redshift</a:t>
            </a:r>
            <a:endParaRPr lang="en-US" sz="1050" b="1" dirty="0"/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1256271" y="2289073"/>
            <a:ext cx="0" cy="50144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735" y="2790517"/>
            <a:ext cx="1085866" cy="389124"/>
          </a:xfrm>
          <a:prstGeom prst="rect">
            <a:avLst/>
          </a:prstGeom>
        </p:spPr>
      </p:pic>
      <p:cxnSp>
        <p:nvCxnSpPr>
          <p:cNvPr id="87" name="Straight Arrow Connector 86"/>
          <p:cNvCxnSpPr/>
          <p:nvPr/>
        </p:nvCxnSpPr>
        <p:spPr>
          <a:xfrm>
            <a:off x="5268071" y="3006388"/>
            <a:ext cx="1206070" cy="25194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722132" y="2356675"/>
            <a:ext cx="11013" cy="666427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725500" y="3148178"/>
            <a:ext cx="11013" cy="666427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725664" y="4009164"/>
            <a:ext cx="11013" cy="666427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736594" y="4849650"/>
            <a:ext cx="11013" cy="666427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6425017" y="5587649"/>
            <a:ext cx="469629" cy="1441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" y="2829943"/>
            <a:ext cx="3380448" cy="302461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97" y="883267"/>
            <a:ext cx="504469" cy="531020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H="1" flipV="1">
            <a:off x="7032086" y="1244028"/>
            <a:ext cx="39152" cy="2387673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 flipV="1">
            <a:off x="4080437" y="1250442"/>
            <a:ext cx="2960793" cy="7826"/>
          </a:xfrm>
          <a:prstGeom prst="line">
            <a:avLst/>
          </a:prstGeom>
          <a:ln w="38100"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736902" y="1246183"/>
            <a:ext cx="628527" cy="16133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721752" y="1253172"/>
            <a:ext cx="0" cy="363955"/>
          </a:xfrm>
          <a:prstGeom prst="straightConnector1">
            <a:avLst/>
          </a:prstGeom>
          <a:ln w="38100"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922332" y="88761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/>
              <a:t>设备影子</a:t>
            </a:r>
            <a:endParaRPr lang="en-US" sz="1050" b="1" dirty="0"/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1059730" y="2324428"/>
            <a:ext cx="0" cy="5055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16" y="964298"/>
            <a:ext cx="409220" cy="550330"/>
          </a:xfrm>
          <a:prstGeom prst="rect">
            <a:avLst/>
          </a:prstGeom>
        </p:spPr>
      </p:pic>
      <p:pic>
        <p:nvPicPr>
          <p:cNvPr id="76" name="Picture 75" descr="Inter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44" y="820787"/>
            <a:ext cx="731520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34" y="1745325"/>
            <a:ext cx="548640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10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2558" y="97165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>
                <a:latin typeface="+mj-ea"/>
                <a:ea typeface="+mj-ea"/>
                <a:cs typeface="Abadi MT Condensed Light" charset="0"/>
              </a:rPr>
              <a:t>总结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82558" y="1579570"/>
            <a:ext cx="7503974" cy="4232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indent="-342892"/>
            <a:r>
              <a:rPr lang="zh-TW" altLang="en-US" sz="2200" b="1" dirty="0">
                <a:latin typeface="+mn-ea"/>
              </a:rPr>
              <a:t>使用</a:t>
            </a:r>
            <a:r>
              <a:rPr lang="en-US" altLang="zh-TW" sz="2200" b="1" dirty="0">
                <a:latin typeface="+mn-ea"/>
              </a:rPr>
              <a:t>AWS</a:t>
            </a:r>
            <a:r>
              <a:rPr lang="zh-TW" altLang="en-US" sz="2200" b="1" dirty="0">
                <a:latin typeface="+mn-ea"/>
              </a:rPr>
              <a:t>物联网来管理与连接您的设备</a:t>
            </a:r>
          </a:p>
          <a:p>
            <a:pPr marL="742942" lvl="1" indent="-342892"/>
            <a:r>
              <a:rPr lang="zh-TW" altLang="en-US" sz="1800" b="1" dirty="0">
                <a:latin typeface="+mn-ea"/>
              </a:rPr>
              <a:t>高扩展性的</a:t>
            </a:r>
            <a:r>
              <a:rPr lang="en-US" altLang="zh-TW" sz="1800" b="1" dirty="0">
                <a:latin typeface="+mn-ea"/>
              </a:rPr>
              <a:t>pub/sub </a:t>
            </a:r>
            <a:r>
              <a:rPr lang="zh-TW" altLang="en-US" sz="1800" b="1" dirty="0">
                <a:latin typeface="+mn-ea"/>
              </a:rPr>
              <a:t>代理</a:t>
            </a:r>
          </a:p>
          <a:p>
            <a:pPr marL="742942" lvl="1" indent="-342892"/>
            <a:r>
              <a:rPr lang="zh-TW" altLang="en-US" sz="1800" b="1" dirty="0">
                <a:latin typeface="+mn-ea"/>
              </a:rPr>
              <a:t>轻松连接数以万计的设备</a:t>
            </a:r>
          </a:p>
          <a:p>
            <a:pPr marL="742942" lvl="1" indent="-342892"/>
            <a:r>
              <a:rPr lang="zh-TW" altLang="en-US" sz="1800" b="1" dirty="0">
                <a:latin typeface="+mn-ea"/>
              </a:rPr>
              <a:t>强大的规则引擎</a:t>
            </a:r>
            <a:endParaRPr lang="en-US" sz="1800" b="1" dirty="0">
              <a:latin typeface="+mn-ea"/>
            </a:endParaRPr>
          </a:p>
          <a:p>
            <a:pPr marL="342892" indent="-342892"/>
            <a:r>
              <a:rPr lang="zh-TW" altLang="en-US" sz="2200" b="1" dirty="0">
                <a:latin typeface="+mn-ea"/>
              </a:rPr>
              <a:t>使用</a:t>
            </a:r>
            <a:r>
              <a:rPr lang="en-US" altLang="zh-TW" sz="2200" b="1" dirty="0">
                <a:latin typeface="+mn-ea"/>
              </a:rPr>
              <a:t>Alexa </a:t>
            </a:r>
            <a:r>
              <a:rPr lang="zh-TW" altLang="en-US" sz="2200" b="1" dirty="0">
                <a:latin typeface="+mn-ea"/>
              </a:rPr>
              <a:t>應用部屬新一代的使用交互</a:t>
            </a:r>
          </a:p>
          <a:p>
            <a:pPr marL="742942" lvl="1" indent="-342892"/>
            <a:r>
              <a:rPr lang="zh-TW" altLang="en-US" sz="1800" b="1" dirty="0">
                <a:latin typeface="+mn-ea"/>
              </a:rPr>
              <a:t>简易地实现语音功能</a:t>
            </a:r>
          </a:p>
          <a:p>
            <a:pPr marL="742942" lvl="1" indent="-342892"/>
            <a:r>
              <a:rPr lang="zh-TW" altLang="en-US" sz="1800" b="1" dirty="0">
                <a:latin typeface="+mn-ea"/>
              </a:rPr>
              <a:t>多样的互动性</a:t>
            </a:r>
            <a:endParaRPr lang="en-US" altLang="zh-TW" sz="1800" b="1" dirty="0">
              <a:latin typeface="+mn-ea"/>
            </a:endParaRPr>
          </a:p>
          <a:p>
            <a:pPr marL="742942" lvl="1" indent="-342892"/>
            <a:r>
              <a:rPr lang="zh-TW" altLang="en-US" sz="1800" b="1" dirty="0">
                <a:latin typeface="+mn-ea"/>
              </a:rPr>
              <a:t>免費</a:t>
            </a:r>
          </a:p>
          <a:p>
            <a:pPr marL="342892" indent="-342892"/>
            <a:r>
              <a:rPr lang="zh-TW" altLang="en-US" sz="2200" b="1" dirty="0">
                <a:latin typeface="+mn-ea"/>
              </a:rPr>
              <a:t>充分利用</a:t>
            </a:r>
            <a:r>
              <a:rPr lang="en-US" altLang="zh-TW" sz="2200" b="1" dirty="0">
                <a:latin typeface="+mn-ea"/>
              </a:rPr>
              <a:t>AWS</a:t>
            </a:r>
            <a:r>
              <a:rPr lang="zh-TW" altLang="en-US" sz="2200" b="1" dirty="0">
                <a:latin typeface="+mn-ea"/>
              </a:rPr>
              <a:t>零部属的优点</a:t>
            </a:r>
          </a:p>
          <a:p>
            <a:pPr marL="742942" lvl="1" indent="-342892"/>
            <a:r>
              <a:rPr lang="zh-TW" altLang="en-US" sz="1800" b="1" dirty="0">
                <a:latin typeface="+mn-ea"/>
              </a:rPr>
              <a:t>低成本</a:t>
            </a:r>
          </a:p>
          <a:p>
            <a:pPr marL="742942" lvl="1" indent="-342892"/>
            <a:r>
              <a:rPr lang="zh-TW" altLang="en-US" sz="1800" b="1" dirty="0">
                <a:latin typeface="+mn-ea"/>
              </a:rPr>
              <a:t>弹性使用</a:t>
            </a:r>
            <a:endParaRPr lang="en-US" altLang="zh-TW" sz="1800" b="1" dirty="0">
              <a:latin typeface="+mn-ea"/>
            </a:endParaRPr>
          </a:p>
          <a:p>
            <a:pPr marL="742942" lvl="1" indent="-342892"/>
            <a:r>
              <a:rPr lang="zh-TW" altLang="en-US" sz="1800" b="1" dirty="0">
                <a:latin typeface="+mn-ea"/>
              </a:rPr>
              <a:t>無固定設施的負擔</a:t>
            </a:r>
          </a:p>
          <a:p>
            <a:pPr marL="400050" lvl="1" indent="0">
              <a:buNone/>
            </a:pPr>
            <a:endParaRPr lang="zh-TW" altLang="en-US" sz="1800" b="1" dirty="0">
              <a:latin typeface="+mn-ea"/>
            </a:endParaRPr>
          </a:p>
          <a:p>
            <a:pPr marL="0" indent="0">
              <a:buNone/>
            </a:pPr>
            <a:endParaRPr lang="zh-TW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74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QCon北京ppt-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6"/>
          <p:cNvSpPr txBox="1"/>
          <p:nvPr/>
        </p:nvSpPr>
        <p:spPr>
          <a:xfrm>
            <a:off x="620181" y="1841384"/>
            <a:ext cx="7988541" cy="875972"/>
          </a:xfrm>
          <a:prstGeom prst="rect">
            <a:avLst/>
          </a:prstGeom>
          <a:noFill/>
          <a:ln>
            <a:noFill/>
          </a:ln>
        </p:spPr>
        <p:txBody>
          <a:bodyPr lIns="45725" tIns="45725" rIns="45725" bIns="45725" anchor="b" anchorCtr="0">
            <a:noAutofit/>
          </a:bodyPr>
          <a:lstStyle/>
          <a:p>
            <a:pPr lvl="0" algn="ctr"/>
            <a:r>
              <a:rPr lang="en-US" sz="4000" dirty="0"/>
              <a:t>Alexa Voice Service (AVS)</a:t>
            </a:r>
            <a:endParaRPr lang="en-US" sz="4000" dirty="0">
              <a:solidFill>
                <a:srgbClr val="13417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" name="Shape 168"/>
          <p:cNvSpPr/>
          <p:nvPr/>
        </p:nvSpPr>
        <p:spPr>
          <a:xfrm>
            <a:off x="4127101" y="3788200"/>
            <a:ext cx="969300" cy="18900"/>
          </a:xfrm>
          <a:prstGeom prst="rect">
            <a:avLst/>
          </a:prstGeom>
          <a:solidFill>
            <a:srgbClr val="13417F"/>
          </a:solidFill>
          <a:ln>
            <a:noFill/>
          </a:ln>
        </p:spPr>
        <p:txBody>
          <a:bodyPr lIns="45725" tIns="45725" rIns="45725" bIns="457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700"/>
          </a:p>
        </p:txBody>
      </p:sp>
    </p:spTree>
    <p:extLst>
      <p:ext uri="{BB962C8B-B14F-4D97-AF65-F5344CB8AC3E}">
        <p14:creationId xmlns:p14="http://schemas.microsoft.com/office/powerpoint/2010/main" val="208372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 </a:t>
            </a:r>
            <a:r>
              <a:rPr lang="zh-TW" altLang="en-US" dirty="0" smtClean="0"/>
              <a:t>应用</a:t>
            </a:r>
            <a:r>
              <a:rPr lang="zh-TW" altLang="en-US" dirty="0" smtClean="0"/>
              <a:t> </a:t>
            </a:r>
            <a:r>
              <a:rPr lang="en-US" altLang="zh-TW" dirty="0" smtClean="0"/>
              <a:t>(ASK)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13" y="2017712"/>
            <a:ext cx="3784600" cy="3251200"/>
          </a:xfrm>
        </p:spPr>
      </p:pic>
    </p:spTree>
    <p:extLst>
      <p:ext uri="{BB962C8B-B14F-4D97-AF65-F5344CB8AC3E}">
        <p14:creationId xmlns:p14="http://schemas.microsoft.com/office/powerpoint/2010/main" val="211435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什么是</a:t>
            </a:r>
            <a:r>
              <a:rPr lang="en-US" altLang="zh-TW" dirty="0" smtClean="0"/>
              <a:t>Alexa </a:t>
            </a:r>
            <a:r>
              <a:rPr lang="zh-TW" altLang="en-US" dirty="0" smtClean="0"/>
              <a:t>应用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2849562"/>
            <a:ext cx="1536700" cy="1587500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586997" y="2163445"/>
            <a:ext cx="5955096" cy="295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ym typeface="Wingdings"/>
              </a:rPr>
              <a:t>Alexa </a:t>
            </a:r>
            <a:endParaRPr lang="en-US" b="1" dirty="0"/>
          </a:p>
          <a:p>
            <a:pPr lvl="1"/>
            <a:r>
              <a:rPr lang="zh-TW" altLang="en-US" sz="1800" dirty="0"/>
              <a:t>亚马逊提供的语音服务</a:t>
            </a:r>
            <a:endParaRPr lang="en-US" altLang="zh-TW" sz="1800" dirty="0"/>
          </a:p>
          <a:p>
            <a:pPr lvl="1"/>
            <a:r>
              <a:rPr lang="zh-TW" altLang="en-US" sz="1800" dirty="0"/>
              <a:t>让使用者可以用更直觉的方式跟硬件沟通</a:t>
            </a:r>
            <a:endParaRPr lang="en-US" altLang="zh-TW" sz="1800" dirty="0"/>
          </a:p>
          <a:p>
            <a:pPr lvl="1"/>
            <a:endParaRPr lang="en-US" sz="1800" dirty="0"/>
          </a:p>
          <a:p>
            <a:r>
              <a:rPr lang="en-US" b="1" dirty="0"/>
              <a:t>Alexa </a:t>
            </a:r>
            <a:r>
              <a:rPr lang="zh-TW" altLang="en-US" b="1" dirty="0" smtClean="0"/>
              <a:t>应用</a:t>
            </a:r>
            <a:endParaRPr lang="en-US" altLang="zh-TW" b="1" dirty="0"/>
          </a:p>
          <a:p>
            <a:pPr lvl="1"/>
            <a:r>
              <a:rPr lang="zh-TW" altLang="en-US" sz="1800" dirty="0"/>
              <a:t>自我服务的</a:t>
            </a:r>
            <a:r>
              <a:rPr lang="en-US" altLang="zh-TW" sz="1800" dirty="0"/>
              <a:t>API</a:t>
            </a:r>
            <a:r>
              <a:rPr lang="zh-TW" altLang="en-US" sz="1800" dirty="0"/>
              <a:t>，工具，文档和代码示例</a:t>
            </a:r>
            <a:endParaRPr lang="en-US" altLang="zh-TW" sz="1800" dirty="0"/>
          </a:p>
          <a:p>
            <a:pPr lvl="1"/>
            <a:r>
              <a:rPr lang="zh-TW" altLang="en-US" sz="1800" dirty="0"/>
              <a:t>能轻松且快速的制作自已需要的应用</a:t>
            </a:r>
            <a:endParaRPr lang="en-US" altLang="zh-TW" sz="1800" dirty="0"/>
          </a:p>
          <a:p>
            <a:pPr lvl="1"/>
            <a:r>
              <a:rPr lang="zh-TW" altLang="en-US" sz="1800" dirty="0"/>
              <a:t>所有代码都是运行在云端</a:t>
            </a:r>
            <a:endParaRPr lang="en-US" altLang="zh-TW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7366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Alexa</a:t>
            </a:r>
            <a:r>
              <a:rPr lang="zh-TW" altLang="en-US" dirty="0" smtClean="0"/>
              <a:t> 应用的</a:t>
            </a:r>
            <a:r>
              <a:rPr lang="zh-TW" altLang="en-US" dirty="0" smtClean="0"/>
              <a:t>优势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9" y="1646556"/>
            <a:ext cx="508000" cy="43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79" y="1646556"/>
            <a:ext cx="3937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9" y="4580256"/>
            <a:ext cx="5207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79" y="3094356"/>
            <a:ext cx="3683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9" y="3113406"/>
            <a:ext cx="558800" cy="431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69" y="4554856"/>
            <a:ext cx="4699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9899" y="2103757"/>
            <a:ext cx="406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TW" altLang="en-US" dirty="0"/>
              <a:t>自然且基于语音的新世代介面，</a:t>
            </a:r>
            <a:r>
              <a:rPr lang="en-US" altLang="zh-TW" dirty="0"/>
              <a:t>Alexa </a:t>
            </a:r>
            <a:r>
              <a:rPr lang="zh-TW" altLang="en-US" dirty="0"/>
              <a:t>有机会让您抢得先机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43279" y="2113676"/>
            <a:ext cx="3652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TW" altLang="en-US" dirty="0"/>
              <a:t>已有大量的硬件与</a:t>
            </a:r>
            <a:r>
              <a:rPr lang="en-US" altLang="zh-TW" dirty="0"/>
              <a:t>Alexa </a:t>
            </a:r>
            <a:r>
              <a:rPr lang="zh-TW" altLang="en-US" dirty="0"/>
              <a:t>整合，能任您接触到更广的客户群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9899" y="3557907"/>
            <a:ext cx="4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TW" altLang="en-US" dirty="0"/>
              <a:t>用全新的互动方式与您的客户交互</a:t>
            </a:r>
            <a:r>
              <a:rPr lang="zh-TW" altLang="en-US" dirty="0"/>
              <a:t>，</a:t>
            </a:r>
            <a:r>
              <a:rPr lang="zh-TW" altLang="en-US" dirty="0"/>
              <a:t>客户无需双手，只要说出指令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68679" y="3585359"/>
            <a:ext cx="3652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TW" altLang="en-US" dirty="0"/>
              <a:t>低学习成本，您只需要几个小时的时间，就能快速上手开发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6789" y="5012057"/>
            <a:ext cx="396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TW" altLang="en-US" dirty="0"/>
              <a:t>利用</a:t>
            </a:r>
            <a:r>
              <a:rPr lang="en-US" altLang="zh-TW" dirty="0"/>
              <a:t>AWS Lambda </a:t>
            </a:r>
            <a:r>
              <a:rPr lang="zh-TW" altLang="en-US" dirty="0"/>
              <a:t>可以轻松建构一个基于云端且能快速响应的语音服务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20630" y="4986656"/>
            <a:ext cx="3652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TW" altLang="en-US" dirty="0"/>
              <a:t>完全免费的！</a:t>
            </a:r>
            <a:r>
              <a:rPr lang="en-US" altLang="zh-TW" dirty="0"/>
              <a:t>AWS Lambda </a:t>
            </a:r>
            <a:r>
              <a:rPr lang="zh-TW" altLang="en-US" dirty="0"/>
              <a:t>每个月的前一百万次请求也是免费的！！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8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</a:t>
            </a:r>
            <a:r>
              <a:rPr lang="zh-TW" altLang="en-US" dirty="0" smtClean="0"/>
              <a:t> </a:t>
            </a:r>
            <a:r>
              <a:rPr lang="zh-CN" altLang="en-US" dirty="0" smtClean="0"/>
              <a:t>语音</a:t>
            </a:r>
            <a:r>
              <a:rPr lang="zh-CN" altLang="en-US" dirty="0"/>
              <a:t>服务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17" y="1866901"/>
            <a:ext cx="7034593" cy="3552825"/>
          </a:xfrm>
        </p:spPr>
      </p:pic>
    </p:spTree>
    <p:extLst>
      <p:ext uri="{BB962C8B-B14F-4D97-AF65-F5344CB8AC3E}">
        <p14:creationId xmlns:p14="http://schemas.microsoft.com/office/powerpoint/2010/main" val="9410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2011</Words>
  <Application>Microsoft Macintosh PowerPoint</Application>
  <PresentationFormat>On-screen Show (4:3)</PresentationFormat>
  <Paragraphs>378</Paragraphs>
  <Slides>49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Abadi MT Condensed Light</vt:lpstr>
      <vt:lpstr>Calibri</vt:lpstr>
      <vt:lpstr>Helvetica Neue</vt:lpstr>
      <vt:lpstr>Lato</vt:lpstr>
      <vt:lpstr>Lora</vt:lpstr>
      <vt:lpstr>Qualcomm Office Regular</vt:lpstr>
      <vt:lpstr>Segoe UI</vt:lpstr>
      <vt:lpstr>Segoe UI Light</vt:lpstr>
      <vt:lpstr>Wingdings</vt:lpstr>
      <vt:lpstr>宋体</vt:lpstr>
      <vt:lpstr>新細明體</vt:lpstr>
      <vt:lpstr>Arial</vt:lpstr>
      <vt:lpstr>Office 主题</vt:lpstr>
      <vt:lpstr>PowerPoint Presentation</vt:lpstr>
      <vt:lpstr>Hotel 绩效评估的环节</vt:lpstr>
      <vt:lpstr>客户体验</vt:lpstr>
      <vt:lpstr>智能助理 (IA)</vt:lpstr>
      <vt:lpstr>PowerPoint Presentation</vt:lpstr>
      <vt:lpstr>Alexa 应用 (ASK)</vt:lpstr>
      <vt:lpstr>什么是Alexa 应用</vt:lpstr>
      <vt:lpstr>Alexa 应用的优势</vt:lpstr>
      <vt:lpstr>Alexa 语音服务</vt:lpstr>
      <vt:lpstr>AVS 整合流程</vt:lpstr>
      <vt:lpstr>客户与Alexa 应用的互动</vt:lpstr>
      <vt:lpstr>客户与Alexa 应用的互动</vt:lpstr>
      <vt:lpstr>客户与Alexa 应用的互动</vt:lpstr>
      <vt:lpstr>客户与Alexa 应用的互动</vt:lpstr>
      <vt:lpstr>客户与Alexa 应用的互动</vt:lpstr>
      <vt:lpstr>PowerPoint Presentation</vt:lpstr>
      <vt:lpstr>PowerPoint Presentation</vt:lpstr>
      <vt:lpstr>1. 让使用者清楚的知道该回应什么</vt:lpstr>
      <vt:lpstr>1. 让使用者清楚的知道该回应什么</vt:lpstr>
      <vt:lpstr>2. 别预期用户知道下一步会发生什么</vt:lpstr>
      <vt:lpstr>2. 别预期用户知道下一步会发生什么</vt:lpstr>
      <vt:lpstr>3. 给予使用者明确清晰的选项</vt:lpstr>
      <vt:lpstr>3. 给予使用者明确清晰的选项</vt:lpstr>
      <vt:lpstr>4. 尽量简洁扼要</vt:lpstr>
      <vt:lpstr>4. 尽量简洁扼要</vt:lpstr>
      <vt:lpstr>5. 避免冗长的选项</vt:lpstr>
      <vt:lpstr>5. 避免冗长的选项</vt:lpstr>
      <vt:lpstr>6. 避免复杂的交互</vt:lpstr>
      <vt:lpstr>6. 避免复杂的交互</vt:lpstr>
      <vt:lpstr>7. 一次性的资讯与使用</vt:lpstr>
      <vt:lpstr>7. 一次性的资讯与使用</vt:lpstr>
      <vt:lpstr> AVS 轻松入门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参考架构图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jack jack</dc:creator>
  <cp:lastModifiedBy>Microsoft Office User</cp:lastModifiedBy>
  <cp:revision>61</cp:revision>
  <dcterms:created xsi:type="dcterms:W3CDTF">2016-02-03T16:11:16Z</dcterms:created>
  <dcterms:modified xsi:type="dcterms:W3CDTF">2016-04-19T07:52:04Z</dcterms:modified>
</cp:coreProperties>
</file>